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6" r:id="rId4"/>
    <p:sldId id="258" r:id="rId5"/>
    <p:sldId id="267" r:id="rId6"/>
    <p:sldId id="259" r:id="rId7"/>
    <p:sldId id="260" r:id="rId8"/>
    <p:sldId id="265" r:id="rId9"/>
    <p:sldId id="264" r:id="rId10"/>
  </p:sldIdLst>
  <p:sldSz cx="18288000" cy="10287000"/>
  <p:notesSz cx="6858000" cy="9144000"/>
  <p:embeddedFontLst>
    <p:embeddedFont>
      <p:font typeface="Calibri (MS)" panose="020B0604020202020204" charset="0"/>
      <p:regular r:id="rId11"/>
    </p:embeddedFont>
    <p:embeddedFont>
      <p:font typeface="Calibri (MS) Bold" panose="020B0604020202020204" charset="0"/>
      <p:regular r:id="rId12"/>
    </p:embeddedFont>
    <p:embeddedFont>
      <p:font typeface="Canva Sans" panose="020B0604020202020204" charset="0"/>
      <p:regular r:id="rId13"/>
    </p:embeddedFont>
    <p:embeddedFont>
      <p:font typeface="More Sugar" panose="020B0604020202020204" charset="0"/>
      <p:regular r:id="rId14"/>
    </p:embeddedFont>
    <p:embeddedFont>
      <p:font typeface="Playpen Sans" panose="020B0604020202020204" charset="0"/>
      <p:regular r:id="rId15"/>
    </p:embeddedFont>
    <p:embeddedFont>
      <p:font typeface="Playpen Sans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87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97"/>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0.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2.png"/><Relationship Id="rId5" Type="http://schemas.openxmlformats.org/officeDocument/2006/relationships/image" Target="../media/image23.png"/><Relationship Id="rId15" Type="http://schemas.openxmlformats.org/officeDocument/2006/relationships/image" Target="../media/image32.sv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4800" y="-266700"/>
            <a:ext cx="18498341" cy="105918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dirty="0"/>
          </a:p>
        </p:txBody>
      </p:sp>
      <p:sp>
        <p:nvSpPr>
          <p:cNvPr id="3" name="Freeform 3"/>
          <p:cNvSpPr/>
          <p:nvPr/>
        </p:nvSpPr>
        <p:spPr>
          <a:xfrm rot="-5400000">
            <a:off x="13087133" y="-4358028"/>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4" name="Freeform 4"/>
          <p:cNvSpPr/>
          <p:nvPr/>
        </p:nvSpPr>
        <p:spPr>
          <a:xfrm rot="-5400000">
            <a:off x="3454240" y="7288548"/>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5" name="Freeform 5"/>
          <p:cNvSpPr/>
          <p:nvPr/>
        </p:nvSpPr>
        <p:spPr>
          <a:xfrm rot="-5400000">
            <a:off x="-5780053" y="-6387202"/>
            <a:ext cx="8344335" cy="8229600"/>
          </a:xfrm>
          <a:custGeom>
            <a:avLst/>
            <a:gdLst/>
            <a:ahLst/>
            <a:cxnLst/>
            <a:rect l="l" t="t" r="r" b="b"/>
            <a:pathLst>
              <a:path w="8344335" h="8229600">
                <a:moveTo>
                  <a:pt x="0" y="0"/>
                </a:moveTo>
                <a:lnTo>
                  <a:pt x="8344335" y="0"/>
                </a:lnTo>
                <a:lnTo>
                  <a:pt x="8344335" y="8229600"/>
                </a:lnTo>
                <a:lnTo>
                  <a:pt x="0" y="8229600"/>
                </a:lnTo>
                <a:lnTo>
                  <a:pt x="0" y="0"/>
                </a:lnTo>
                <a:close/>
              </a:path>
            </a:pathLst>
          </a:custGeom>
          <a:blipFill>
            <a:blip r:embed="rId3">
              <a:alphaModFix amt="19999"/>
            </a:blip>
            <a:stretch>
              <a:fillRect/>
            </a:stretch>
          </a:blipFill>
        </p:spPr>
      </p:sp>
      <p:sp>
        <p:nvSpPr>
          <p:cNvPr id="6" name="Freeform 6"/>
          <p:cNvSpPr/>
          <p:nvPr/>
        </p:nvSpPr>
        <p:spPr>
          <a:xfrm>
            <a:off x="1419334" y="3359204"/>
            <a:ext cx="846352" cy="477035"/>
          </a:xfrm>
          <a:custGeom>
            <a:avLst/>
            <a:gdLst/>
            <a:ahLst/>
            <a:cxnLst/>
            <a:rect l="l" t="t" r="r" b="b"/>
            <a:pathLst>
              <a:path w="846352" h="477035">
                <a:moveTo>
                  <a:pt x="0" y="0"/>
                </a:moveTo>
                <a:lnTo>
                  <a:pt x="846352" y="0"/>
                </a:lnTo>
                <a:lnTo>
                  <a:pt x="846352" y="477035"/>
                </a:lnTo>
                <a:lnTo>
                  <a:pt x="0" y="4770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1053546">
            <a:off x="355117" y="7233029"/>
            <a:ext cx="2501332" cy="2740503"/>
          </a:xfrm>
          <a:custGeom>
            <a:avLst/>
            <a:gdLst/>
            <a:ahLst/>
            <a:cxnLst/>
            <a:rect l="l" t="t" r="r" b="b"/>
            <a:pathLst>
              <a:path w="2501332" h="2740503">
                <a:moveTo>
                  <a:pt x="0" y="0"/>
                </a:moveTo>
                <a:lnTo>
                  <a:pt x="2501332" y="0"/>
                </a:lnTo>
                <a:lnTo>
                  <a:pt x="2501332" y="2740503"/>
                </a:lnTo>
                <a:lnTo>
                  <a:pt x="0" y="274050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8" name="Freeform 8"/>
          <p:cNvSpPr/>
          <p:nvPr/>
        </p:nvSpPr>
        <p:spPr>
          <a:xfrm>
            <a:off x="11019018" y="6879192"/>
            <a:ext cx="733913" cy="932222"/>
          </a:xfrm>
          <a:custGeom>
            <a:avLst/>
            <a:gdLst/>
            <a:ahLst/>
            <a:cxnLst/>
            <a:rect l="l" t="t" r="r" b="b"/>
            <a:pathLst>
              <a:path w="733913" h="932222">
                <a:moveTo>
                  <a:pt x="0" y="0"/>
                </a:moveTo>
                <a:lnTo>
                  <a:pt x="733913" y="0"/>
                </a:lnTo>
                <a:lnTo>
                  <a:pt x="733913" y="932222"/>
                </a:lnTo>
                <a:lnTo>
                  <a:pt x="0" y="93222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9" name="TextBox 9"/>
          <p:cNvSpPr txBox="1"/>
          <p:nvPr/>
        </p:nvSpPr>
        <p:spPr>
          <a:xfrm>
            <a:off x="1665438" y="3579064"/>
            <a:ext cx="12904353" cy="1872307"/>
          </a:xfrm>
          <a:prstGeom prst="rect">
            <a:avLst/>
          </a:prstGeom>
        </p:spPr>
        <p:txBody>
          <a:bodyPr lIns="0" tIns="0" rIns="0" bIns="0" rtlCol="0" anchor="t">
            <a:spAutoFit/>
          </a:bodyPr>
          <a:lstStyle/>
          <a:p>
            <a:pPr marL="0" lvl="0" indent="0" algn="l">
              <a:lnSpc>
                <a:spcPts val="14634"/>
              </a:lnSpc>
            </a:pPr>
            <a:r>
              <a:rPr lang="en-US" sz="12195" spc="146" dirty="0">
                <a:solidFill>
                  <a:srgbClr val="915833">
                    <a:alpha val="80000"/>
                  </a:srgbClr>
                </a:solidFill>
                <a:latin typeface="Calibri (MS)"/>
                <a:ea typeface="Calibri (MS)"/>
                <a:cs typeface="Calibri (MS)"/>
                <a:sym typeface="Calibri (MS)"/>
              </a:rPr>
              <a:t>Project Name:</a:t>
            </a:r>
          </a:p>
        </p:txBody>
      </p:sp>
      <p:sp>
        <p:nvSpPr>
          <p:cNvPr id="10" name="Freeform 10"/>
          <p:cNvSpPr/>
          <p:nvPr/>
        </p:nvSpPr>
        <p:spPr>
          <a:xfrm>
            <a:off x="9676481" y="5896310"/>
            <a:ext cx="4129454" cy="337864"/>
          </a:xfrm>
          <a:custGeom>
            <a:avLst/>
            <a:gdLst/>
            <a:ahLst/>
            <a:cxnLst/>
            <a:rect l="l" t="t" r="r" b="b"/>
            <a:pathLst>
              <a:path w="4129454" h="337864">
                <a:moveTo>
                  <a:pt x="0" y="0"/>
                </a:moveTo>
                <a:lnTo>
                  <a:pt x="4129454" y="0"/>
                </a:lnTo>
                <a:lnTo>
                  <a:pt x="4129454" y="337864"/>
                </a:lnTo>
                <a:lnTo>
                  <a:pt x="0" y="33786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11" name="Freeform 11"/>
          <p:cNvSpPr/>
          <p:nvPr/>
        </p:nvSpPr>
        <p:spPr>
          <a:xfrm>
            <a:off x="12196138" y="1513916"/>
            <a:ext cx="4747307" cy="4199338"/>
          </a:xfrm>
          <a:custGeom>
            <a:avLst/>
            <a:gdLst/>
            <a:ahLst/>
            <a:cxnLst/>
            <a:rect l="l" t="t" r="r" b="b"/>
            <a:pathLst>
              <a:path w="4747307" h="4199338">
                <a:moveTo>
                  <a:pt x="0" y="0"/>
                </a:moveTo>
                <a:lnTo>
                  <a:pt x="4747307" y="0"/>
                </a:lnTo>
                <a:lnTo>
                  <a:pt x="4747307" y="4199338"/>
                </a:lnTo>
                <a:lnTo>
                  <a:pt x="0" y="4199338"/>
                </a:lnTo>
                <a:lnTo>
                  <a:pt x="0" y="0"/>
                </a:lnTo>
                <a:close/>
              </a:path>
            </a:pathLst>
          </a:custGeom>
          <a:blipFill>
            <a:blip r:embed="rId12"/>
            <a:stretch>
              <a:fillRect/>
            </a:stretch>
          </a:blipFill>
        </p:spPr>
      </p:sp>
      <p:sp>
        <p:nvSpPr>
          <p:cNvPr id="12" name="TextBox 12"/>
          <p:cNvSpPr txBox="1"/>
          <p:nvPr/>
        </p:nvSpPr>
        <p:spPr>
          <a:xfrm>
            <a:off x="1342210" y="5139267"/>
            <a:ext cx="8749634" cy="1419299"/>
          </a:xfrm>
          <a:prstGeom prst="rect">
            <a:avLst/>
          </a:prstGeom>
        </p:spPr>
        <p:txBody>
          <a:bodyPr wrap="square" lIns="0" tIns="0" rIns="0" bIns="0" rtlCol="0" anchor="t">
            <a:spAutoFit/>
          </a:bodyPr>
          <a:lstStyle/>
          <a:p>
            <a:pPr algn="ctr">
              <a:lnSpc>
                <a:spcPts val="11759"/>
              </a:lnSpc>
            </a:pPr>
            <a:r>
              <a:rPr lang="en-US" sz="8399" b="1" dirty="0">
                <a:solidFill>
                  <a:srgbClr val="BA9C66"/>
                </a:solidFill>
                <a:latin typeface="Calibri (MS) Bold"/>
                <a:ea typeface="Calibri (MS) Bold"/>
                <a:cs typeface="Calibri (MS) Bold"/>
                <a:sym typeface="Calibri (MS) Bold"/>
              </a:rPr>
              <a:t>“Complaint, NSTU”</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7"/>
                                        </p:tgtEl>
                                      </p:cBhvr>
                                    </p:animEffect>
                                    <p:animScale>
                                      <p:cBhvr>
                                        <p:cTn id="11" dur="250" autoRev="1" fill="hold"/>
                                        <p:tgtEl>
                                          <p:spTgt spid="7"/>
                                        </p:tgtEl>
                                      </p:cBhvr>
                                      <p:by x="105000" y="105000"/>
                                    </p:animScale>
                                  </p:childTnLst>
                                </p:cTn>
                              </p:par>
                            </p:childTnLst>
                          </p:cTn>
                        </p:par>
                        <p:par>
                          <p:cTn id="12" fill="hold">
                            <p:stCondLst>
                              <p:cond delay="1000"/>
                            </p:stCondLst>
                            <p:childTnLst>
                              <p:par>
                                <p:cTn id="13" presetID="15" presetClass="emph" presetSubtype="0" grpId="0" nodeType="afterEffect">
                                  <p:stCondLst>
                                    <p:cond delay="0"/>
                                  </p:stCondLst>
                                  <p:iterate type="lt">
                                    <p:tmAbs val="25"/>
                                  </p:iterate>
                                  <p:childTnLst>
                                    <p:set>
                                      <p:cBhvr override="childStyle">
                                        <p:cTn id="14" dur="1750"/>
                                        <p:tgtEl>
                                          <p:spTgt spid="9"/>
                                        </p:tgtEl>
                                        <p:attrNameLst>
                                          <p:attrName>style.fontWeight</p:attrName>
                                        </p:attrNameLst>
                                      </p:cBhvr>
                                      <p:to>
                                        <p:strVal val="bold"/>
                                      </p:to>
                                    </p:set>
                                  </p:childTnLst>
                                </p:cTn>
                              </p:par>
                              <p:par>
                                <p:cTn id="15" presetID="15" presetClass="emph" presetSubtype="0" grpId="0" nodeType="withEffect">
                                  <p:stCondLst>
                                    <p:cond delay="0"/>
                                  </p:stCondLst>
                                  <p:iterate type="lt">
                                    <p:tmAbs val="25"/>
                                  </p:iterate>
                                  <p:childTnLst>
                                    <p:set>
                                      <p:cBhvr override="childStyle">
                                        <p:cTn id="16" dur="1750"/>
                                        <p:tgtEl>
                                          <p:spTgt spid="12"/>
                                        </p:tgtEl>
                                        <p:attrNameLst>
                                          <p:attrName>style.fontWeight</p:attrName>
                                        </p:attrNameLst>
                                      </p:cBhvr>
                                      <p:to>
                                        <p:strVal val="bold"/>
                                      </p:to>
                                    </p:se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125"/>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5400000">
            <a:off x="14858390" y="-5824111"/>
            <a:ext cx="8344335" cy="8229600"/>
          </a:xfrm>
          <a:custGeom>
            <a:avLst/>
            <a:gdLst/>
            <a:ahLst/>
            <a:cxnLst/>
            <a:rect l="l" t="t" r="r" b="b"/>
            <a:pathLst>
              <a:path w="8344335" h="8229600">
                <a:moveTo>
                  <a:pt x="0" y="0"/>
                </a:moveTo>
                <a:lnTo>
                  <a:pt x="8344335" y="0"/>
                </a:lnTo>
                <a:lnTo>
                  <a:pt x="8344335" y="8229600"/>
                </a:lnTo>
                <a:lnTo>
                  <a:pt x="0" y="8229600"/>
                </a:lnTo>
                <a:lnTo>
                  <a:pt x="0" y="0"/>
                </a:lnTo>
                <a:close/>
              </a:path>
            </a:pathLst>
          </a:custGeom>
          <a:blipFill>
            <a:blip r:embed="rId3">
              <a:alphaModFix amt="19999"/>
            </a:blip>
            <a:stretch>
              <a:fillRect/>
            </a:stretch>
          </a:blipFill>
        </p:spPr>
      </p:sp>
      <p:sp>
        <p:nvSpPr>
          <p:cNvPr id="4" name="Freeform 4"/>
          <p:cNvSpPr/>
          <p:nvPr/>
        </p:nvSpPr>
        <p:spPr>
          <a:xfrm rot="-5400000" flipV="1">
            <a:off x="-4914725" y="-5824111"/>
            <a:ext cx="8344335" cy="8229600"/>
          </a:xfrm>
          <a:custGeom>
            <a:avLst/>
            <a:gdLst/>
            <a:ahLst/>
            <a:cxnLst/>
            <a:rect l="l" t="t" r="r" b="b"/>
            <a:pathLst>
              <a:path w="8344335" h="8229600">
                <a:moveTo>
                  <a:pt x="0" y="8229600"/>
                </a:moveTo>
                <a:lnTo>
                  <a:pt x="8344335" y="8229600"/>
                </a:lnTo>
                <a:lnTo>
                  <a:pt x="8344335" y="0"/>
                </a:lnTo>
                <a:lnTo>
                  <a:pt x="0" y="0"/>
                </a:lnTo>
                <a:lnTo>
                  <a:pt x="0" y="8229600"/>
                </a:lnTo>
                <a:close/>
              </a:path>
            </a:pathLst>
          </a:custGeom>
          <a:blipFill>
            <a:blip r:embed="rId3">
              <a:alphaModFix amt="19999"/>
            </a:blip>
            <a:stretch>
              <a:fillRect/>
            </a:stretch>
          </a:blipFill>
        </p:spPr>
      </p:sp>
      <p:sp>
        <p:nvSpPr>
          <p:cNvPr id="5" name="Freeform 5"/>
          <p:cNvSpPr/>
          <p:nvPr/>
        </p:nvSpPr>
        <p:spPr>
          <a:xfrm rot="-5400000" flipH="1" flipV="1">
            <a:off x="-4914725" y="7881511"/>
            <a:ext cx="8344335" cy="8229600"/>
          </a:xfrm>
          <a:custGeom>
            <a:avLst/>
            <a:gdLst/>
            <a:ahLst/>
            <a:cxnLst/>
            <a:rect l="l" t="t" r="r" b="b"/>
            <a:pathLst>
              <a:path w="8344335" h="8229600">
                <a:moveTo>
                  <a:pt x="8344335" y="8229600"/>
                </a:moveTo>
                <a:lnTo>
                  <a:pt x="0" y="8229600"/>
                </a:lnTo>
                <a:lnTo>
                  <a:pt x="0" y="0"/>
                </a:lnTo>
                <a:lnTo>
                  <a:pt x="8344335" y="0"/>
                </a:lnTo>
                <a:lnTo>
                  <a:pt x="8344335" y="8229600"/>
                </a:lnTo>
                <a:close/>
              </a:path>
            </a:pathLst>
          </a:custGeom>
          <a:blipFill>
            <a:blip r:embed="rId3">
              <a:alphaModFix amt="19999"/>
            </a:blip>
            <a:stretch>
              <a:fillRect/>
            </a:stretch>
          </a:blipFill>
        </p:spPr>
      </p:sp>
      <p:sp>
        <p:nvSpPr>
          <p:cNvPr id="6" name="Freeform 6"/>
          <p:cNvSpPr/>
          <p:nvPr/>
        </p:nvSpPr>
        <p:spPr>
          <a:xfrm rot="-5400000" flipH="1">
            <a:off x="14858390" y="7881511"/>
            <a:ext cx="8344335" cy="8229600"/>
          </a:xfrm>
          <a:custGeom>
            <a:avLst/>
            <a:gdLst/>
            <a:ahLst/>
            <a:cxnLst/>
            <a:rect l="l" t="t" r="r" b="b"/>
            <a:pathLst>
              <a:path w="8344335" h="8229600">
                <a:moveTo>
                  <a:pt x="8344335" y="0"/>
                </a:moveTo>
                <a:lnTo>
                  <a:pt x="0" y="0"/>
                </a:lnTo>
                <a:lnTo>
                  <a:pt x="0" y="8229600"/>
                </a:lnTo>
                <a:lnTo>
                  <a:pt x="8344335" y="8229600"/>
                </a:lnTo>
                <a:lnTo>
                  <a:pt x="8344335" y="0"/>
                </a:lnTo>
                <a:close/>
              </a:path>
            </a:pathLst>
          </a:custGeom>
          <a:blipFill>
            <a:blip r:embed="rId3">
              <a:alphaModFix amt="19999"/>
            </a:blip>
            <a:stretch>
              <a:fillRect/>
            </a:stretch>
          </a:blipFill>
        </p:spPr>
      </p:sp>
      <p:sp>
        <p:nvSpPr>
          <p:cNvPr id="7" name="TextBox 7"/>
          <p:cNvSpPr txBox="1"/>
          <p:nvPr/>
        </p:nvSpPr>
        <p:spPr>
          <a:xfrm>
            <a:off x="1665438" y="3702889"/>
            <a:ext cx="6451405" cy="936154"/>
          </a:xfrm>
          <a:prstGeom prst="rect">
            <a:avLst/>
          </a:prstGeom>
        </p:spPr>
        <p:txBody>
          <a:bodyPr lIns="0" tIns="0" rIns="0" bIns="0" rtlCol="0" anchor="t">
            <a:spAutoFit/>
          </a:bodyPr>
          <a:lstStyle/>
          <a:p>
            <a:pPr marL="0" lvl="0" indent="0" algn="l">
              <a:lnSpc>
                <a:spcPts val="7316"/>
              </a:lnSpc>
            </a:pPr>
            <a:r>
              <a:rPr lang="en-US" sz="6096" spc="73" dirty="0">
                <a:solidFill>
                  <a:srgbClr val="915833">
                    <a:alpha val="80000"/>
                  </a:srgbClr>
                </a:solidFill>
                <a:latin typeface="Calibri (MS)"/>
                <a:ea typeface="Calibri (MS)"/>
                <a:cs typeface="Calibri (MS)"/>
                <a:sym typeface="Calibri (MS)"/>
              </a:rPr>
              <a:t>Presented By</a:t>
            </a:r>
          </a:p>
        </p:txBody>
      </p:sp>
      <p:sp>
        <p:nvSpPr>
          <p:cNvPr id="8" name="TextBox 8"/>
          <p:cNvSpPr txBox="1"/>
          <p:nvPr/>
        </p:nvSpPr>
        <p:spPr>
          <a:xfrm>
            <a:off x="1665438" y="5459838"/>
            <a:ext cx="6259362" cy="1192314"/>
          </a:xfrm>
          <a:prstGeom prst="rect">
            <a:avLst/>
          </a:prstGeom>
        </p:spPr>
        <p:txBody>
          <a:bodyPr wrap="square" lIns="0" tIns="0" rIns="0" bIns="0" rtlCol="0" anchor="t">
            <a:spAutoFit/>
          </a:bodyPr>
          <a:lstStyle/>
          <a:p>
            <a:pPr>
              <a:lnSpc>
                <a:spcPts val="4759"/>
              </a:lnSpc>
            </a:pPr>
            <a:r>
              <a:rPr lang="en-US" sz="4000" dirty="0">
                <a:solidFill>
                  <a:srgbClr val="1C0E04"/>
                </a:solidFill>
                <a:ea typeface="Canva Sans"/>
                <a:cs typeface="Canva Sans"/>
                <a:sym typeface="Canva Sans"/>
              </a:rPr>
              <a:t>Mohammad Borhan Uddin</a:t>
            </a:r>
          </a:p>
          <a:p>
            <a:pPr algn="l">
              <a:lnSpc>
                <a:spcPts val="4759"/>
              </a:lnSpc>
            </a:pPr>
            <a:r>
              <a:rPr lang="en-US" sz="3399" dirty="0">
                <a:solidFill>
                  <a:srgbClr val="1C0E04"/>
                </a:solidFill>
                <a:ea typeface="Canva Sans"/>
                <a:cs typeface="Canva Sans"/>
                <a:sym typeface="Canva Sans"/>
              </a:rPr>
              <a:t>ID: ASH2101008M</a:t>
            </a:r>
          </a:p>
        </p:txBody>
      </p:sp>
      <p:sp>
        <p:nvSpPr>
          <p:cNvPr id="9" name="TextBox 9"/>
          <p:cNvSpPr txBox="1"/>
          <p:nvPr/>
        </p:nvSpPr>
        <p:spPr>
          <a:xfrm>
            <a:off x="10591800" y="5459838"/>
            <a:ext cx="5366385" cy="1192314"/>
          </a:xfrm>
          <a:prstGeom prst="rect">
            <a:avLst/>
          </a:prstGeom>
        </p:spPr>
        <p:txBody>
          <a:bodyPr lIns="0" tIns="0" rIns="0" bIns="0" rtlCol="0" anchor="t">
            <a:spAutoFit/>
          </a:bodyPr>
          <a:lstStyle/>
          <a:p>
            <a:pPr algn="just">
              <a:lnSpc>
                <a:spcPts val="4759"/>
              </a:lnSpc>
            </a:pPr>
            <a:r>
              <a:rPr lang="en-US" sz="4000" dirty="0">
                <a:solidFill>
                  <a:srgbClr val="1C0E04"/>
                </a:solidFill>
                <a:ea typeface="Canva Sans"/>
                <a:cs typeface="Canva Sans"/>
                <a:sym typeface="Canva Sans"/>
              </a:rPr>
              <a:t>MD. </a:t>
            </a:r>
            <a:r>
              <a:rPr lang="en-US" sz="4000" dirty="0" err="1">
                <a:solidFill>
                  <a:srgbClr val="1C0E04"/>
                </a:solidFill>
                <a:ea typeface="Canva Sans"/>
                <a:cs typeface="Canva Sans"/>
                <a:sym typeface="Canva Sans"/>
              </a:rPr>
              <a:t>Billal</a:t>
            </a:r>
            <a:r>
              <a:rPr lang="en-US" sz="4000" dirty="0">
                <a:solidFill>
                  <a:srgbClr val="1C0E04"/>
                </a:solidFill>
                <a:ea typeface="Canva Sans"/>
                <a:cs typeface="Canva Sans"/>
                <a:sym typeface="Canva Sans"/>
              </a:rPr>
              <a:t> Hossain</a:t>
            </a:r>
          </a:p>
          <a:p>
            <a:pPr algn="just">
              <a:lnSpc>
                <a:spcPts val="4759"/>
              </a:lnSpc>
            </a:pPr>
            <a:r>
              <a:rPr lang="en-US" sz="3399" dirty="0">
                <a:solidFill>
                  <a:srgbClr val="1C0E04"/>
                </a:solidFill>
                <a:ea typeface="Canva Sans"/>
                <a:cs typeface="Canva Sans"/>
                <a:sym typeface="Canva Sans"/>
              </a:rPr>
              <a:t>ID: MUH2101028M</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dirty="0"/>
          </a:p>
        </p:txBody>
      </p:sp>
      <p:sp>
        <p:nvSpPr>
          <p:cNvPr id="3" name="Freeform 3"/>
          <p:cNvSpPr/>
          <p:nvPr/>
        </p:nvSpPr>
        <p:spPr>
          <a:xfrm rot="-5400000">
            <a:off x="14858390" y="-5824111"/>
            <a:ext cx="8344335" cy="8229600"/>
          </a:xfrm>
          <a:custGeom>
            <a:avLst/>
            <a:gdLst/>
            <a:ahLst/>
            <a:cxnLst/>
            <a:rect l="l" t="t" r="r" b="b"/>
            <a:pathLst>
              <a:path w="8344335" h="8229600">
                <a:moveTo>
                  <a:pt x="0" y="0"/>
                </a:moveTo>
                <a:lnTo>
                  <a:pt x="8344335" y="0"/>
                </a:lnTo>
                <a:lnTo>
                  <a:pt x="8344335" y="8229600"/>
                </a:lnTo>
                <a:lnTo>
                  <a:pt x="0" y="8229600"/>
                </a:lnTo>
                <a:lnTo>
                  <a:pt x="0" y="0"/>
                </a:lnTo>
                <a:close/>
              </a:path>
            </a:pathLst>
          </a:custGeom>
          <a:blipFill>
            <a:blip r:embed="rId3">
              <a:alphaModFix amt="19999"/>
            </a:blip>
            <a:stretch>
              <a:fillRect/>
            </a:stretch>
          </a:blipFill>
        </p:spPr>
      </p:sp>
      <p:sp>
        <p:nvSpPr>
          <p:cNvPr id="4" name="Freeform 4"/>
          <p:cNvSpPr/>
          <p:nvPr/>
        </p:nvSpPr>
        <p:spPr>
          <a:xfrm rot="-5400000" flipV="1">
            <a:off x="-4914725" y="-5824111"/>
            <a:ext cx="8344335" cy="8229600"/>
          </a:xfrm>
          <a:custGeom>
            <a:avLst/>
            <a:gdLst/>
            <a:ahLst/>
            <a:cxnLst/>
            <a:rect l="l" t="t" r="r" b="b"/>
            <a:pathLst>
              <a:path w="8344335" h="8229600">
                <a:moveTo>
                  <a:pt x="0" y="8229600"/>
                </a:moveTo>
                <a:lnTo>
                  <a:pt x="8344335" y="8229600"/>
                </a:lnTo>
                <a:lnTo>
                  <a:pt x="8344335" y="0"/>
                </a:lnTo>
                <a:lnTo>
                  <a:pt x="0" y="0"/>
                </a:lnTo>
                <a:lnTo>
                  <a:pt x="0" y="8229600"/>
                </a:lnTo>
                <a:close/>
              </a:path>
            </a:pathLst>
          </a:custGeom>
          <a:blipFill>
            <a:blip r:embed="rId3">
              <a:alphaModFix amt="19999"/>
            </a:blip>
            <a:stretch>
              <a:fillRect/>
            </a:stretch>
          </a:blipFill>
        </p:spPr>
      </p:sp>
      <p:sp>
        <p:nvSpPr>
          <p:cNvPr id="5" name="Freeform 5"/>
          <p:cNvSpPr/>
          <p:nvPr/>
        </p:nvSpPr>
        <p:spPr>
          <a:xfrm rot="-5400000" flipH="1" flipV="1">
            <a:off x="-4914725" y="7881511"/>
            <a:ext cx="8344335" cy="8229600"/>
          </a:xfrm>
          <a:custGeom>
            <a:avLst/>
            <a:gdLst/>
            <a:ahLst/>
            <a:cxnLst/>
            <a:rect l="l" t="t" r="r" b="b"/>
            <a:pathLst>
              <a:path w="8344335" h="8229600">
                <a:moveTo>
                  <a:pt x="8344335" y="8229600"/>
                </a:moveTo>
                <a:lnTo>
                  <a:pt x="0" y="8229600"/>
                </a:lnTo>
                <a:lnTo>
                  <a:pt x="0" y="0"/>
                </a:lnTo>
                <a:lnTo>
                  <a:pt x="8344335" y="0"/>
                </a:lnTo>
                <a:lnTo>
                  <a:pt x="8344335" y="8229600"/>
                </a:lnTo>
                <a:close/>
              </a:path>
            </a:pathLst>
          </a:custGeom>
          <a:blipFill>
            <a:blip r:embed="rId3">
              <a:alphaModFix amt="19999"/>
            </a:blip>
            <a:stretch>
              <a:fillRect/>
            </a:stretch>
          </a:blipFill>
        </p:spPr>
      </p:sp>
      <p:sp>
        <p:nvSpPr>
          <p:cNvPr id="6" name="Freeform 6"/>
          <p:cNvSpPr/>
          <p:nvPr/>
        </p:nvSpPr>
        <p:spPr>
          <a:xfrm rot="-5400000" flipH="1">
            <a:off x="14858390" y="7881511"/>
            <a:ext cx="8344335" cy="8229600"/>
          </a:xfrm>
          <a:custGeom>
            <a:avLst/>
            <a:gdLst/>
            <a:ahLst/>
            <a:cxnLst/>
            <a:rect l="l" t="t" r="r" b="b"/>
            <a:pathLst>
              <a:path w="8344335" h="8229600">
                <a:moveTo>
                  <a:pt x="8344335" y="0"/>
                </a:moveTo>
                <a:lnTo>
                  <a:pt x="0" y="0"/>
                </a:lnTo>
                <a:lnTo>
                  <a:pt x="0" y="8229600"/>
                </a:lnTo>
                <a:lnTo>
                  <a:pt x="8344335" y="8229600"/>
                </a:lnTo>
                <a:lnTo>
                  <a:pt x="8344335" y="0"/>
                </a:lnTo>
                <a:close/>
              </a:path>
            </a:pathLst>
          </a:custGeom>
          <a:blipFill>
            <a:blip r:embed="rId3">
              <a:alphaModFix amt="19999"/>
            </a:blip>
            <a:stretch>
              <a:fillRect/>
            </a:stretch>
          </a:blipFill>
        </p:spPr>
      </p:sp>
      <p:sp>
        <p:nvSpPr>
          <p:cNvPr id="7" name="TextBox 7"/>
          <p:cNvSpPr txBox="1"/>
          <p:nvPr/>
        </p:nvSpPr>
        <p:spPr>
          <a:xfrm>
            <a:off x="1665438" y="3702889"/>
            <a:ext cx="6451405" cy="936154"/>
          </a:xfrm>
          <a:prstGeom prst="rect">
            <a:avLst/>
          </a:prstGeom>
        </p:spPr>
        <p:txBody>
          <a:bodyPr lIns="0" tIns="0" rIns="0" bIns="0" rtlCol="0" anchor="t">
            <a:spAutoFit/>
          </a:bodyPr>
          <a:lstStyle/>
          <a:p>
            <a:pPr marL="0" lvl="0" indent="0" algn="l">
              <a:lnSpc>
                <a:spcPts val="7316"/>
              </a:lnSpc>
            </a:pPr>
            <a:r>
              <a:rPr lang="en-US" sz="6096" spc="73" dirty="0">
                <a:solidFill>
                  <a:srgbClr val="915833">
                    <a:alpha val="80000"/>
                  </a:srgbClr>
                </a:solidFill>
                <a:latin typeface="Calibri (MS)"/>
                <a:ea typeface="Calibri (MS)"/>
                <a:cs typeface="Calibri (MS)"/>
                <a:sym typeface="Calibri (MS)"/>
              </a:rPr>
              <a:t>Submitted To</a:t>
            </a:r>
          </a:p>
        </p:txBody>
      </p:sp>
      <p:sp>
        <p:nvSpPr>
          <p:cNvPr id="8" name="TextBox 8"/>
          <p:cNvSpPr txBox="1"/>
          <p:nvPr/>
        </p:nvSpPr>
        <p:spPr>
          <a:xfrm>
            <a:off x="1665438" y="5459838"/>
            <a:ext cx="12507762" cy="2246384"/>
          </a:xfrm>
          <a:prstGeom prst="rect">
            <a:avLst/>
          </a:prstGeom>
        </p:spPr>
        <p:txBody>
          <a:bodyPr wrap="square" lIns="0" tIns="0" rIns="0" bIns="0" rtlCol="0" anchor="t">
            <a:spAutoFit/>
          </a:bodyPr>
          <a:lstStyle/>
          <a:p>
            <a:pPr algn="just"/>
            <a:r>
              <a:rPr lang="en-US" sz="4400" b="0" i="0" dirty="0" err="1">
                <a:solidFill>
                  <a:srgbClr val="333333"/>
                </a:solidFill>
                <a:effectLst/>
              </a:rPr>
              <a:t>Sharmin</a:t>
            </a:r>
            <a:r>
              <a:rPr lang="en-US" sz="4400" b="0" i="0" dirty="0">
                <a:solidFill>
                  <a:srgbClr val="333333"/>
                </a:solidFill>
                <a:effectLst/>
              </a:rPr>
              <a:t> Akter </a:t>
            </a:r>
            <a:r>
              <a:rPr lang="en-US" sz="4400" b="0" i="0" dirty="0" err="1">
                <a:solidFill>
                  <a:srgbClr val="333333"/>
                </a:solidFill>
                <a:effectLst/>
              </a:rPr>
              <a:t>Milu</a:t>
            </a:r>
            <a:endParaRPr lang="en-US" sz="4400" b="0" i="0" dirty="0">
              <a:solidFill>
                <a:srgbClr val="333333"/>
              </a:solidFill>
              <a:effectLst/>
            </a:endParaRPr>
          </a:p>
          <a:p>
            <a:pPr algn="just"/>
            <a:r>
              <a:rPr lang="en-US" sz="3399" dirty="0">
                <a:solidFill>
                  <a:srgbClr val="1C0E04"/>
                </a:solidFill>
                <a:ea typeface="Canva Sans"/>
                <a:cs typeface="Canva Sans"/>
                <a:sym typeface="Canva Sans"/>
              </a:rPr>
              <a:t>Lecturer,</a:t>
            </a:r>
          </a:p>
          <a:p>
            <a:pPr algn="just"/>
            <a:r>
              <a:rPr lang="en-US" sz="3399" dirty="0">
                <a:solidFill>
                  <a:srgbClr val="1C0E04"/>
                </a:solidFill>
                <a:ea typeface="Canva Sans"/>
                <a:cs typeface="Canva Sans"/>
                <a:sym typeface="Canva Sans"/>
              </a:rPr>
              <a:t>Department of Computer Science and Telecommunication Engineering,</a:t>
            </a:r>
          </a:p>
          <a:p>
            <a:pPr algn="just"/>
            <a:r>
              <a:rPr lang="en-US" sz="3399" dirty="0">
                <a:solidFill>
                  <a:srgbClr val="1C0E04"/>
                </a:solidFill>
                <a:ea typeface="Canva Sans"/>
                <a:cs typeface="Canva Sans"/>
                <a:sym typeface="Canva Sans"/>
              </a:rPr>
              <a:t>Noakhali Science &amp; Technology University.</a:t>
            </a:r>
          </a:p>
        </p:txBody>
      </p:sp>
    </p:spTree>
    <p:extLst>
      <p:ext uri="{BB962C8B-B14F-4D97-AF65-F5344CB8AC3E}">
        <p14:creationId xmlns:p14="http://schemas.microsoft.com/office/powerpoint/2010/main" val="179054115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5400000">
            <a:off x="14115833" y="5742107"/>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6" name="Freeform 6"/>
          <p:cNvSpPr/>
          <p:nvPr/>
        </p:nvSpPr>
        <p:spPr>
          <a:xfrm>
            <a:off x="12983306" y="9189439"/>
            <a:ext cx="4651435" cy="2195122"/>
          </a:xfrm>
          <a:custGeom>
            <a:avLst/>
            <a:gdLst/>
            <a:ahLst/>
            <a:cxnLst/>
            <a:rect l="l" t="t" r="r" b="b"/>
            <a:pathLst>
              <a:path w="4651435" h="2195122">
                <a:moveTo>
                  <a:pt x="0" y="0"/>
                </a:moveTo>
                <a:lnTo>
                  <a:pt x="4651435" y="0"/>
                </a:lnTo>
                <a:lnTo>
                  <a:pt x="4651435" y="2195122"/>
                </a:lnTo>
                <a:lnTo>
                  <a:pt x="0" y="219512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8" name="TextBox 8"/>
          <p:cNvSpPr txBox="1"/>
          <p:nvPr/>
        </p:nvSpPr>
        <p:spPr>
          <a:xfrm>
            <a:off x="1058008" y="5598746"/>
            <a:ext cx="12604023" cy="1068754"/>
          </a:xfrm>
          <a:prstGeom prst="rect">
            <a:avLst/>
          </a:prstGeom>
        </p:spPr>
        <p:txBody>
          <a:bodyPr lIns="0" tIns="0" rIns="0" bIns="0" rtlCol="0" anchor="t">
            <a:spAutoFit/>
          </a:bodyPr>
          <a:lstStyle/>
          <a:p>
            <a:pPr marL="0" lvl="0" indent="0" algn="l">
              <a:lnSpc>
                <a:spcPts val="8999"/>
              </a:lnSpc>
            </a:pPr>
            <a:r>
              <a:rPr lang="en-US" sz="6000" u="none" strike="noStrike" spc="89" dirty="0">
                <a:solidFill>
                  <a:srgbClr val="915833">
                    <a:alpha val="80000"/>
                  </a:srgbClr>
                </a:solidFill>
                <a:latin typeface="+mj-lt"/>
                <a:ea typeface="More Sugar"/>
                <a:cs typeface="More Sugar"/>
                <a:sym typeface="More Sugar"/>
              </a:rPr>
              <a:t>Introduction</a:t>
            </a:r>
          </a:p>
        </p:txBody>
      </p:sp>
      <p:sp>
        <p:nvSpPr>
          <p:cNvPr id="9" name="TextBox 9"/>
          <p:cNvSpPr txBox="1"/>
          <p:nvPr/>
        </p:nvSpPr>
        <p:spPr>
          <a:xfrm>
            <a:off x="1058008" y="6831330"/>
            <a:ext cx="16116300" cy="1969770"/>
          </a:xfrm>
          <a:prstGeom prst="rect">
            <a:avLst/>
          </a:prstGeom>
        </p:spPr>
        <p:txBody>
          <a:bodyPr wrap="square" lIns="0" tIns="0" rIns="0" bIns="0" rtlCol="0" anchor="t">
            <a:spAutoFit/>
          </a:bodyPr>
          <a:lstStyle/>
          <a:p>
            <a:pPr algn="l">
              <a:spcBef>
                <a:spcPct val="0"/>
              </a:spcBef>
            </a:pPr>
            <a:r>
              <a:rPr lang="en-US" sz="3200" b="1" dirty="0"/>
              <a:t>“Complaint, NSTU”</a:t>
            </a:r>
            <a:r>
              <a:rPr lang="en-US" sz="3200" dirty="0"/>
              <a:t> is a web-based application designed to simplify the complaint submission process for university students. It allows students to submit, track, and manage complaints, while administrators can monitor and resolve these complaints efficiently, enhancing communication between students and university authorities​.</a:t>
            </a:r>
            <a:endParaRPr lang="en-US" sz="3200" dirty="0">
              <a:solidFill>
                <a:srgbClr val="1C0E04"/>
              </a:solidFill>
              <a:latin typeface="Playpen Sans"/>
              <a:ea typeface="Playpen Sans"/>
              <a:cs typeface="Playpen Sans"/>
              <a:sym typeface="Playpen Sans"/>
            </a:endParaRPr>
          </a:p>
        </p:txBody>
      </p:sp>
      <p:pic>
        <p:nvPicPr>
          <p:cNvPr id="13" name="Picture 12">
            <a:extLst>
              <a:ext uri="{FF2B5EF4-FFF2-40B4-BE49-F238E27FC236}">
                <a16:creationId xmlns:a16="http://schemas.microsoft.com/office/drawing/2014/main" id="{8EDDAC96-AAA0-E7F4-FC3F-6BA954B72E23}"/>
              </a:ext>
            </a:extLst>
          </p:cNvPr>
          <p:cNvPicPr>
            <a:picLocks noChangeAspect="1"/>
          </p:cNvPicPr>
          <p:nvPr/>
        </p:nvPicPr>
        <p:blipFill>
          <a:blip r:embed="rId6"/>
          <a:stretch>
            <a:fillRect/>
          </a:stretch>
        </p:blipFill>
        <p:spPr>
          <a:xfrm>
            <a:off x="1058008" y="220432"/>
            <a:ext cx="16016103" cy="5300477"/>
          </a:xfrm>
          <a:prstGeom prst="rect">
            <a:avLst/>
          </a:prstGeom>
        </p:spPr>
      </p:pic>
      <p:sp>
        <p:nvSpPr>
          <p:cNvPr id="7" name="Freeform 7"/>
          <p:cNvSpPr/>
          <p:nvPr/>
        </p:nvSpPr>
        <p:spPr>
          <a:xfrm rot="-9145553">
            <a:off x="15176503" y="-371654"/>
            <a:ext cx="2458237" cy="1711827"/>
          </a:xfrm>
          <a:custGeom>
            <a:avLst/>
            <a:gdLst/>
            <a:ahLst/>
            <a:cxnLst/>
            <a:rect l="l" t="t" r="r" b="b"/>
            <a:pathLst>
              <a:path w="2458237" h="1711827">
                <a:moveTo>
                  <a:pt x="0" y="0"/>
                </a:moveTo>
                <a:lnTo>
                  <a:pt x="2458238" y="0"/>
                </a:lnTo>
                <a:lnTo>
                  <a:pt x="2458238" y="1711827"/>
                </a:lnTo>
                <a:lnTo>
                  <a:pt x="0" y="171182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21" presetClass="entr" presetSubtype="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1250"/>
                                        <p:tgtEl>
                                          <p:spTgt spid="7"/>
                                        </p:tgtEl>
                                      </p:cBhvr>
                                    </p:animEffect>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childTnLst>
                          </p:cTn>
                        </p:par>
                        <p:par>
                          <p:cTn id="18" fill="hold">
                            <p:stCondLst>
                              <p:cond delay="225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dirty="0"/>
          </a:p>
        </p:txBody>
      </p:sp>
      <p:sp>
        <p:nvSpPr>
          <p:cNvPr id="3" name="Freeform 3"/>
          <p:cNvSpPr/>
          <p:nvPr/>
        </p:nvSpPr>
        <p:spPr>
          <a:xfrm>
            <a:off x="16532060" y="6900190"/>
            <a:ext cx="3144100" cy="2189437"/>
          </a:xfrm>
          <a:custGeom>
            <a:avLst/>
            <a:gdLst/>
            <a:ahLst/>
            <a:cxnLst/>
            <a:rect l="l" t="t" r="r" b="b"/>
            <a:pathLst>
              <a:path w="3144100" h="2189437">
                <a:moveTo>
                  <a:pt x="0" y="0"/>
                </a:moveTo>
                <a:lnTo>
                  <a:pt x="3144100" y="0"/>
                </a:lnTo>
                <a:lnTo>
                  <a:pt x="3144100" y="2189437"/>
                </a:lnTo>
                <a:lnTo>
                  <a:pt x="0" y="218943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5" name="Freeform 5"/>
          <p:cNvSpPr/>
          <p:nvPr/>
        </p:nvSpPr>
        <p:spPr>
          <a:xfrm rot="-5400000">
            <a:off x="8972333" y="-562927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5">
              <a:alphaModFix amt="19999"/>
            </a:blip>
            <a:stretch>
              <a:fillRect/>
            </a:stretch>
          </a:blipFill>
        </p:spPr>
      </p:sp>
      <p:sp>
        <p:nvSpPr>
          <p:cNvPr id="6" name="Freeform 6"/>
          <p:cNvSpPr/>
          <p:nvPr/>
        </p:nvSpPr>
        <p:spPr>
          <a:xfrm rot="-5400000">
            <a:off x="971333" y="7747535"/>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5">
              <a:alphaModFix amt="19999"/>
            </a:blip>
            <a:stretch>
              <a:fillRect/>
            </a:stretch>
          </a:blipFill>
        </p:spPr>
      </p:sp>
      <p:sp>
        <p:nvSpPr>
          <p:cNvPr id="7" name="Freeform 7"/>
          <p:cNvSpPr/>
          <p:nvPr/>
        </p:nvSpPr>
        <p:spPr>
          <a:xfrm rot="4055964">
            <a:off x="-1070886" y="4293675"/>
            <a:ext cx="3542304" cy="2832332"/>
          </a:xfrm>
          <a:custGeom>
            <a:avLst/>
            <a:gdLst/>
            <a:ahLst/>
            <a:cxnLst/>
            <a:rect l="l" t="t" r="r" b="b"/>
            <a:pathLst>
              <a:path w="3542304" h="2832332">
                <a:moveTo>
                  <a:pt x="0" y="0"/>
                </a:moveTo>
                <a:lnTo>
                  <a:pt x="3542304" y="0"/>
                </a:lnTo>
                <a:lnTo>
                  <a:pt x="3542304" y="2832332"/>
                </a:lnTo>
                <a:lnTo>
                  <a:pt x="0" y="283233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2" name="TextBox 8"/>
          <p:cNvSpPr txBox="1"/>
          <p:nvPr/>
        </p:nvSpPr>
        <p:spPr>
          <a:xfrm>
            <a:off x="700266" y="850593"/>
            <a:ext cx="12604023" cy="1068754"/>
          </a:xfrm>
          <a:prstGeom prst="rect">
            <a:avLst/>
          </a:prstGeom>
        </p:spPr>
        <p:txBody>
          <a:bodyPr lIns="0" tIns="0" rIns="0" bIns="0" rtlCol="0" anchor="t">
            <a:spAutoFit/>
          </a:bodyPr>
          <a:lstStyle/>
          <a:p>
            <a:pPr marL="0" lvl="0" indent="0" algn="l">
              <a:lnSpc>
                <a:spcPts val="8999"/>
              </a:lnSpc>
            </a:pPr>
            <a:r>
              <a:rPr lang="en-US" sz="6000" u="none" strike="noStrike" spc="89" dirty="0">
                <a:solidFill>
                  <a:srgbClr val="915833">
                    <a:alpha val="80000"/>
                  </a:srgbClr>
                </a:solidFill>
                <a:latin typeface="+mj-lt"/>
                <a:ea typeface="More Sugar"/>
                <a:cs typeface="More Sugar"/>
                <a:sym typeface="More Sugar"/>
              </a:rPr>
              <a:t>Problem </a:t>
            </a:r>
            <a:r>
              <a:rPr lang="en-US" sz="6000" spc="89" dirty="0">
                <a:solidFill>
                  <a:srgbClr val="915833">
                    <a:alpha val="80000"/>
                  </a:srgbClr>
                </a:solidFill>
                <a:latin typeface="+mj-lt"/>
                <a:ea typeface="More Sugar"/>
                <a:cs typeface="More Sugar"/>
                <a:sym typeface="More Sugar"/>
              </a:rPr>
              <a:t>It Solves</a:t>
            </a:r>
            <a:endParaRPr lang="en-US" sz="6000" u="none" strike="noStrike" spc="89" dirty="0">
              <a:solidFill>
                <a:srgbClr val="915833">
                  <a:alpha val="80000"/>
                </a:srgbClr>
              </a:solidFill>
              <a:latin typeface="+mj-lt"/>
              <a:ea typeface="More Sugar"/>
              <a:cs typeface="More Sugar"/>
              <a:sym typeface="More Sugar"/>
            </a:endParaRPr>
          </a:p>
        </p:txBody>
      </p:sp>
      <p:sp>
        <p:nvSpPr>
          <p:cNvPr id="13" name="TextBox 9"/>
          <p:cNvSpPr txBox="1"/>
          <p:nvPr/>
        </p:nvSpPr>
        <p:spPr>
          <a:xfrm>
            <a:off x="1028699" y="2024060"/>
            <a:ext cx="16116300" cy="1107996"/>
          </a:xfrm>
          <a:prstGeom prst="rect">
            <a:avLst/>
          </a:prstGeom>
        </p:spPr>
        <p:txBody>
          <a:bodyPr wrap="square" lIns="0" tIns="0" rIns="0" bIns="0" rtlCol="0" anchor="t">
            <a:spAutoFit/>
          </a:bodyPr>
          <a:lstStyle/>
          <a:p>
            <a:pPr algn="l">
              <a:spcBef>
                <a:spcPct val="0"/>
              </a:spcBef>
            </a:pPr>
            <a:r>
              <a:rPr lang="en-US" sz="3600" dirty="0"/>
              <a:t>Traditional systems lack transparency, making it difficult for students to track the status of their complaints, and often result in delays or mismanagement.</a:t>
            </a:r>
            <a:endParaRPr lang="en-US" sz="3600" dirty="0">
              <a:solidFill>
                <a:srgbClr val="1C0E04"/>
              </a:solidFill>
              <a:latin typeface="Playpen Sans"/>
              <a:ea typeface="Playpen Sans"/>
              <a:cs typeface="Playpen Sans"/>
              <a:sym typeface="Playpen Sans"/>
            </a:endParaRPr>
          </a:p>
        </p:txBody>
      </p:sp>
      <p:sp>
        <p:nvSpPr>
          <p:cNvPr id="14" name="TextBox 8">
            <a:extLst>
              <a:ext uri="{FF2B5EF4-FFF2-40B4-BE49-F238E27FC236}">
                <a16:creationId xmlns:a16="http://schemas.microsoft.com/office/drawing/2014/main" id="{C6EA2C7B-A331-D072-F9CF-D448CEB8AACA}"/>
              </a:ext>
            </a:extLst>
          </p:cNvPr>
          <p:cNvSpPr txBox="1"/>
          <p:nvPr/>
        </p:nvSpPr>
        <p:spPr>
          <a:xfrm>
            <a:off x="2684522" y="3809523"/>
            <a:ext cx="12604023" cy="1068754"/>
          </a:xfrm>
          <a:prstGeom prst="rect">
            <a:avLst/>
          </a:prstGeom>
        </p:spPr>
        <p:txBody>
          <a:bodyPr lIns="0" tIns="0" rIns="0" bIns="0" rtlCol="0" anchor="t">
            <a:spAutoFit/>
          </a:bodyPr>
          <a:lstStyle/>
          <a:p>
            <a:pPr marL="0" lvl="0" indent="0" algn="l">
              <a:lnSpc>
                <a:spcPts val="8999"/>
              </a:lnSpc>
            </a:pPr>
            <a:r>
              <a:rPr lang="en-US" sz="6000" u="none" strike="noStrike" spc="89" dirty="0">
                <a:solidFill>
                  <a:srgbClr val="915833">
                    <a:alpha val="80000"/>
                  </a:srgbClr>
                </a:solidFill>
                <a:latin typeface="+mj-lt"/>
                <a:ea typeface="More Sugar"/>
                <a:cs typeface="More Sugar"/>
                <a:sym typeface="More Sugar"/>
              </a:rPr>
              <a:t>Goals of the Project</a:t>
            </a:r>
          </a:p>
        </p:txBody>
      </p:sp>
      <p:sp>
        <p:nvSpPr>
          <p:cNvPr id="16" name="TextBox 9">
            <a:extLst>
              <a:ext uri="{FF2B5EF4-FFF2-40B4-BE49-F238E27FC236}">
                <a16:creationId xmlns:a16="http://schemas.microsoft.com/office/drawing/2014/main" id="{E0C5FD1E-BA51-6A2E-D125-FCFC18D0E090}"/>
              </a:ext>
            </a:extLst>
          </p:cNvPr>
          <p:cNvSpPr txBox="1"/>
          <p:nvPr/>
        </p:nvSpPr>
        <p:spPr>
          <a:xfrm>
            <a:off x="3223846" y="4973031"/>
            <a:ext cx="16116300" cy="3238131"/>
          </a:xfrm>
          <a:prstGeom prst="rect">
            <a:avLst/>
          </a:prstGeom>
        </p:spPr>
        <p:txBody>
          <a:bodyPr wrap="square" lIns="0" tIns="0" rIns="0" bIns="0" rtlCol="0" anchor="t">
            <a:spAutoFit/>
          </a:bodyPr>
          <a:lstStyle/>
          <a:p>
            <a:pPr marL="742950" indent="-742950" algn="l">
              <a:lnSpc>
                <a:spcPct val="150000"/>
              </a:lnSpc>
              <a:spcBef>
                <a:spcPct val="0"/>
              </a:spcBef>
              <a:buAutoNum type="arabicPeriod"/>
            </a:pPr>
            <a:r>
              <a:rPr lang="en-US" sz="3600" dirty="0"/>
              <a:t>Simplify the process for students to submit complaints.</a:t>
            </a:r>
          </a:p>
          <a:p>
            <a:pPr marL="742950" indent="-742950" algn="l">
              <a:lnSpc>
                <a:spcPct val="150000"/>
              </a:lnSpc>
              <a:spcBef>
                <a:spcPct val="0"/>
              </a:spcBef>
              <a:buAutoNum type="arabicPeriod"/>
            </a:pPr>
            <a:r>
              <a:rPr lang="en-US" sz="3600" dirty="0"/>
              <a:t>Help admins manage and resolve complaints efficiently.</a:t>
            </a:r>
          </a:p>
          <a:p>
            <a:pPr marL="742950" indent="-742950" algn="l">
              <a:lnSpc>
                <a:spcPct val="150000"/>
              </a:lnSpc>
              <a:spcBef>
                <a:spcPct val="0"/>
              </a:spcBef>
              <a:buAutoNum type="arabicPeriod"/>
            </a:pPr>
            <a:r>
              <a:rPr lang="en-US" sz="3600" dirty="0"/>
              <a:t>Provide real-time updates to students on their complaint status.</a:t>
            </a:r>
          </a:p>
          <a:p>
            <a:pPr marL="742950" indent="-742950" algn="l">
              <a:lnSpc>
                <a:spcPct val="150000"/>
              </a:lnSpc>
              <a:spcBef>
                <a:spcPct val="0"/>
              </a:spcBef>
              <a:buAutoNum type="arabicPeriod"/>
            </a:pPr>
            <a:r>
              <a:rPr lang="en-US" sz="3600" dirty="0">
                <a:solidFill>
                  <a:srgbClr val="1C0E04"/>
                </a:solidFill>
                <a:ea typeface="Playpen Sans"/>
                <a:cs typeface="Playpen Sans"/>
                <a:sym typeface="Playpen Sans"/>
              </a:rPr>
              <a:t>Improve communication between students and university staff.</a:t>
            </a:r>
          </a:p>
        </p:txBody>
      </p:sp>
    </p:spTree>
    <p:extLst>
      <p:ext uri="{BB962C8B-B14F-4D97-AF65-F5344CB8AC3E}">
        <p14:creationId xmlns:p14="http://schemas.microsoft.com/office/powerpoint/2010/main" val="313317215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25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25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5" name="Freeform 5"/>
          <p:cNvSpPr/>
          <p:nvPr/>
        </p:nvSpPr>
        <p:spPr>
          <a:xfrm rot="-5400000">
            <a:off x="8972333" y="-562927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6" name="Freeform 6"/>
          <p:cNvSpPr/>
          <p:nvPr/>
        </p:nvSpPr>
        <p:spPr>
          <a:xfrm rot="-5400000">
            <a:off x="971333" y="7747535"/>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7" name="Freeform 7"/>
          <p:cNvSpPr/>
          <p:nvPr/>
        </p:nvSpPr>
        <p:spPr>
          <a:xfrm rot="18799565">
            <a:off x="15561293" y="8237108"/>
            <a:ext cx="3542304" cy="2832332"/>
          </a:xfrm>
          <a:custGeom>
            <a:avLst/>
            <a:gdLst/>
            <a:ahLst/>
            <a:cxnLst/>
            <a:rect l="l" t="t" r="r" b="b"/>
            <a:pathLst>
              <a:path w="3542304" h="2832332">
                <a:moveTo>
                  <a:pt x="0" y="0"/>
                </a:moveTo>
                <a:lnTo>
                  <a:pt x="3542304" y="0"/>
                </a:lnTo>
                <a:lnTo>
                  <a:pt x="3542304" y="2832332"/>
                </a:lnTo>
                <a:lnTo>
                  <a:pt x="0" y="283233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2" name="TextBox 8">
            <a:extLst>
              <a:ext uri="{FF2B5EF4-FFF2-40B4-BE49-F238E27FC236}">
                <a16:creationId xmlns:a16="http://schemas.microsoft.com/office/drawing/2014/main" id="{171BFAD7-D4DA-B028-B694-174AE6C063E8}"/>
              </a:ext>
            </a:extLst>
          </p:cNvPr>
          <p:cNvSpPr txBox="1"/>
          <p:nvPr/>
        </p:nvSpPr>
        <p:spPr>
          <a:xfrm>
            <a:off x="322385" y="238911"/>
            <a:ext cx="12604023" cy="1068754"/>
          </a:xfrm>
          <a:prstGeom prst="rect">
            <a:avLst/>
          </a:prstGeom>
        </p:spPr>
        <p:txBody>
          <a:bodyPr lIns="0" tIns="0" rIns="0" bIns="0" rtlCol="0" anchor="t">
            <a:spAutoFit/>
          </a:bodyPr>
          <a:lstStyle/>
          <a:p>
            <a:pPr marL="0" lvl="0" indent="0" algn="l">
              <a:lnSpc>
                <a:spcPts val="8999"/>
              </a:lnSpc>
            </a:pPr>
            <a:r>
              <a:rPr lang="en-US" sz="6000" u="none" strike="noStrike" spc="89" dirty="0">
                <a:solidFill>
                  <a:srgbClr val="915833">
                    <a:alpha val="80000"/>
                  </a:srgbClr>
                </a:solidFill>
                <a:latin typeface="+mj-lt"/>
                <a:ea typeface="More Sugar"/>
                <a:cs typeface="More Sugar"/>
                <a:sym typeface="More Sugar"/>
              </a:rPr>
              <a:t>Features</a:t>
            </a:r>
          </a:p>
        </p:txBody>
      </p:sp>
      <p:sp>
        <p:nvSpPr>
          <p:cNvPr id="13" name="TextBox 9">
            <a:extLst>
              <a:ext uri="{FF2B5EF4-FFF2-40B4-BE49-F238E27FC236}">
                <a16:creationId xmlns:a16="http://schemas.microsoft.com/office/drawing/2014/main" id="{544E3796-401F-B257-CD33-7E3487B2DA9E}"/>
              </a:ext>
            </a:extLst>
          </p:cNvPr>
          <p:cNvSpPr txBox="1"/>
          <p:nvPr/>
        </p:nvSpPr>
        <p:spPr>
          <a:xfrm>
            <a:off x="322385" y="2825426"/>
            <a:ext cx="8821615" cy="4457502"/>
          </a:xfrm>
          <a:prstGeom prst="rect">
            <a:avLst/>
          </a:prstGeom>
        </p:spPr>
        <p:txBody>
          <a:bodyPr wrap="square" lIns="0" tIns="0" rIns="0" bIns="0" rtlCol="0" anchor="t">
            <a:spAutoFit/>
          </a:bodyPr>
          <a:lstStyle/>
          <a:p>
            <a:pPr marL="742950" indent="-742950" algn="l">
              <a:lnSpc>
                <a:spcPct val="150000"/>
              </a:lnSpc>
              <a:spcBef>
                <a:spcPct val="0"/>
              </a:spcBef>
              <a:buAutoNum type="arabicPeriod"/>
            </a:pPr>
            <a:r>
              <a:rPr lang="en-US" sz="2800" dirty="0"/>
              <a:t>Log in with university credentials.</a:t>
            </a:r>
          </a:p>
          <a:p>
            <a:pPr marL="742950" indent="-742950" algn="l">
              <a:lnSpc>
                <a:spcPct val="150000"/>
              </a:lnSpc>
              <a:spcBef>
                <a:spcPct val="0"/>
              </a:spcBef>
              <a:buAutoNum type="arabicPeriod"/>
            </a:pPr>
            <a:r>
              <a:rPr lang="en-US" sz="2800" dirty="0"/>
              <a:t>Submit complaints easily through the platform.</a:t>
            </a:r>
          </a:p>
          <a:p>
            <a:pPr marL="742950" indent="-742950" algn="l">
              <a:lnSpc>
                <a:spcPct val="150000"/>
              </a:lnSpc>
              <a:spcBef>
                <a:spcPct val="0"/>
              </a:spcBef>
              <a:buAutoNum type="arabicPeriod"/>
            </a:pPr>
            <a:r>
              <a:rPr lang="en-US" sz="2800" dirty="0"/>
              <a:t>Track the real-time status of submitted complaints. (Pending, Accepted, Rejected)</a:t>
            </a:r>
          </a:p>
          <a:p>
            <a:pPr marL="742950" indent="-742950" algn="l">
              <a:lnSpc>
                <a:spcPct val="150000"/>
              </a:lnSpc>
              <a:spcBef>
                <a:spcPct val="0"/>
              </a:spcBef>
              <a:buAutoNum type="arabicPeriod"/>
            </a:pPr>
            <a:r>
              <a:rPr lang="en-US" sz="2800" dirty="0">
                <a:solidFill>
                  <a:srgbClr val="1C0E04"/>
                </a:solidFill>
                <a:ea typeface="Playpen Sans"/>
                <a:cs typeface="Playpen Sans"/>
                <a:sym typeface="Playpen Sans"/>
              </a:rPr>
              <a:t>View a history of all previous complaints.</a:t>
            </a:r>
          </a:p>
          <a:p>
            <a:pPr marL="742950" indent="-742950" algn="l">
              <a:lnSpc>
                <a:spcPct val="150000"/>
              </a:lnSpc>
              <a:spcBef>
                <a:spcPct val="0"/>
              </a:spcBef>
              <a:buAutoNum type="arabicPeriod"/>
            </a:pPr>
            <a:r>
              <a:rPr lang="en-US" sz="2800" dirty="0">
                <a:solidFill>
                  <a:srgbClr val="1C0E04"/>
                </a:solidFill>
                <a:ea typeface="Playpen Sans"/>
                <a:cs typeface="Playpen Sans"/>
                <a:sym typeface="Playpen Sans"/>
              </a:rPr>
              <a:t>Update personal information, such as department and contact details.</a:t>
            </a:r>
          </a:p>
        </p:txBody>
      </p:sp>
      <p:sp>
        <p:nvSpPr>
          <p:cNvPr id="16" name="TextBox 8">
            <a:extLst>
              <a:ext uri="{FF2B5EF4-FFF2-40B4-BE49-F238E27FC236}">
                <a16:creationId xmlns:a16="http://schemas.microsoft.com/office/drawing/2014/main" id="{9A2A5D85-7FD4-9F35-2169-3A0A63D517E3}"/>
              </a:ext>
            </a:extLst>
          </p:cNvPr>
          <p:cNvSpPr txBox="1"/>
          <p:nvPr/>
        </p:nvSpPr>
        <p:spPr>
          <a:xfrm>
            <a:off x="322385" y="1638300"/>
            <a:ext cx="7145216" cy="1014573"/>
          </a:xfrm>
          <a:prstGeom prst="rect">
            <a:avLst/>
          </a:prstGeom>
        </p:spPr>
        <p:txBody>
          <a:bodyPr wrap="square" lIns="0" tIns="0" rIns="0" bIns="0" rtlCol="0" anchor="t">
            <a:spAutoFit/>
          </a:bodyPr>
          <a:lstStyle/>
          <a:p>
            <a:pPr marL="0" lvl="0" indent="0" algn="l">
              <a:lnSpc>
                <a:spcPts val="8999"/>
              </a:lnSpc>
            </a:pPr>
            <a:r>
              <a:rPr lang="en-US" sz="4400" u="none" strike="noStrike" spc="89" dirty="0">
                <a:solidFill>
                  <a:srgbClr val="915833">
                    <a:alpha val="80000"/>
                  </a:srgbClr>
                </a:solidFill>
                <a:latin typeface="+mj-lt"/>
                <a:ea typeface="More Sugar"/>
                <a:cs typeface="More Sugar"/>
                <a:sym typeface="More Sugar"/>
              </a:rPr>
              <a:t>Students</a:t>
            </a:r>
          </a:p>
        </p:txBody>
      </p:sp>
      <p:sp>
        <p:nvSpPr>
          <p:cNvPr id="19" name="TextBox 9">
            <a:extLst>
              <a:ext uri="{FF2B5EF4-FFF2-40B4-BE49-F238E27FC236}">
                <a16:creationId xmlns:a16="http://schemas.microsoft.com/office/drawing/2014/main" id="{69AF48F3-94C7-9AE1-91FF-131A7215D187}"/>
              </a:ext>
            </a:extLst>
          </p:cNvPr>
          <p:cNvSpPr txBox="1"/>
          <p:nvPr/>
        </p:nvSpPr>
        <p:spPr>
          <a:xfrm>
            <a:off x="9736014" y="2848487"/>
            <a:ext cx="8229601" cy="5103833"/>
          </a:xfrm>
          <a:prstGeom prst="rect">
            <a:avLst/>
          </a:prstGeom>
        </p:spPr>
        <p:txBody>
          <a:bodyPr wrap="square" lIns="0" tIns="0" rIns="0" bIns="0" rtlCol="0" anchor="t">
            <a:spAutoFit/>
          </a:bodyPr>
          <a:lstStyle/>
          <a:p>
            <a:pPr marL="742950" indent="-742950" algn="l">
              <a:lnSpc>
                <a:spcPct val="150000"/>
              </a:lnSpc>
              <a:spcBef>
                <a:spcPct val="0"/>
              </a:spcBef>
              <a:buAutoNum type="arabicPeriod"/>
            </a:pPr>
            <a:r>
              <a:rPr lang="en-US" sz="2800" dirty="0"/>
              <a:t>Access a list of all student complaints.</a:t>
            </a:r>
          </a:p>
          <a:p>
            <a:pPr marL="742950" indent="-742950" algn="l">
              <a:lnSpc>
                <a:spcPct val="150000"/>
              </a:lnSpc>
              <a:spcBef>
                <a:spcPct val="0"/>
              </a:spcBef>
              <a:buAutoNum type="arabicPeriod"/>
            </a:pPr>
            <a:r>
              <a:rPr lang="en-US" sz="2800" dirty="0"/>
              <a:t>Promote a user to admin and block users..</a:t>
            </a:r>
          </a:p>
          <a:p>
            <a:pPr marL="742950" indent="-742950" algn="l">
              <a:lnSpc>
                <a:spcPct val="150000"/>
              </a:lnSpc>
              <a:spcBef>
                <a:spcPct val="0"/>
              </a:spcBef>
              <a:buAutoNum type="arabicPeriod"/>
            </a:pPr>
            <a:r>
              <a:rPr lang="en-US" sz="2800" dirty="0"/>
              <a:t>Filter and sort complaints by department, batch, status, and date.</a:t>
            </a:r>
          </a:p>
          <a:p>
            <a:pPr marL="742950" indent="-742950" algn="l">
              <a:lnSpc>
                <a:spcPct val="150000"/>
              </a:lnSpc>
              <a:spcBef>
                <a:spcPct val="0"/>
              </a:spcBef>
              <a:buAutoNum type="arabicPeriod"/>
            </a:pPr>
            <a:r>
              <a:rPr lang="en-US" sz="2800" dirty="0"/>
              <a:t>Update the status of complaints and notify students.</a:t>
            </a:r>
          </a:p>
          <a:p>
            <a:pPr marL="742950" indent="-742950" algn="l">
              <a:lnSpc>
                <a:spcPct val="150000"/>
              </a:lnSpc>
              <a:spcBef>
                <a:spcPct val="0"/>
              </a:spcBef>
              <a:buAutoNum type="arabicPeriod"/>
            </a:pPr>
            <a:r>
              <a:rPr lang="en-US" sz="2800" dirty="0">
                <a:solidFill>
                  <a:srgbClr val="1C0E04"/>
                </a:solidFill>
                <a:ea typeface="Playpen Sans"/>
                <a:cs typeface="Playpen Sans"/>
                <a:sym typeface="Playpen Sans"/>
              </a:rPr>
              <a:t>Add comments to complaints for student updates or feedback.</a:t>
            </a:r>
          </a:p>
        </p:txBody>
      </p:sp>
      <p:sp>
        <p:nvSpPr>
          <p:cNvPr id="20" name="TextBox 8">
            <a:extLst>
              <a:ext uri="{FF2B5EF4-FFF2-40B4-BE49-F238E27FC236}">
                <a16:creationId xmlns:a16="http://schemas.microsoft.com/office/drawing/2014/main" id="{756D9FC2-0DD2-9662-D1A4-9697F109263F}"/>
              </a:ext>
            </a:extLst>
          </p:cNvPr>
          <p:cNvSpPr txBox="1"/>
          <p:nvPr/>
        </p:nvSpPr>
        <p:spPr>
          <a:xfrm>
            <a:off x="9751899" y="1656105"/>
            <a:ext cx="7850302" cy="1014573"/>
          </a:xfrm>
          <a:prstGeom prst="rect">
            <a:avLst/>
          </a:prstGeom>
        </p:spPr>
        <p:txBody>
          <a:bodyPr wrap="square" lIns="0" tIns="0" rIns="0" bIns="0" rtlCol="0" anchor="t">
            <a:spAutoFit/>
          </a:bodyPr>
          <a:lstStyle/>
          <a:p>
            <a:pPr marL="0" lvl="0" indent="0" algn="l">
              <a:lnSpc>
                <a:spcPts val="8999"/>
              </a:lnSpc>
            </a:pPr>
            <a:r>
              <a:rPr lang="en-US" sz="4400" u="none" strike="noStrike" spc="89" dirty="0">
                <a:solidFill>
                  <a:srgbClr val="915833">
                    <a:alpha val="80000"/>
                  </a:srgbClr>
                </a:solidFill>
                <a:latin typeface="+mj-lt"/>
                <a:ea typeface="More Sugar"/>
                <a:cs typeface="More Sugar"/>
                <a:sym typeface="More Sugar"/>
              </a:rPr>
              <a:t>Admin</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516600" cy="105918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dirty="0"/>
          </a:p>
        </p:txBody>
      </p:sp>
      <p:sp>
        <p:nvSpPr>
          <p:cNvPr id="3" name="Freeform 3"/>
          <p:cNvSpPr/>
          <p:nvPr/>
        </p:nvSpPr>
        <p:spPr>
          <a:xfrm>
            <a:off x="1345364" y="4228063"/>
            <a:ext cx="629677" cy="648544"/>
          </a:xfrm>
          <a:custGeom>
            <a:avLst/>
            <a:gdLst/>
            <a:ahLst/>
            <a:cxnLst/>
            <a:rect l="l" t="t" r="r" b="b"/>
            <a:pathLst>
              <a:path w="629677" h="648544">
                <a:moveTo>
                  <a:pt x="0" y="0"/>
                </a:moveTo>
                <a:lnTo>
                  <a:pt x="629676" y="0"/>
                </a:lnTo>
                <a:lnTo>
                  <a:pt x="629676" y="648544"/>
                </a:lnTo>
                <a:lnTo>
                  <a:pt x="0" y="6485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37058" y="6700236"/>
            <a:ext cx="629677" cy="648544"/>
          </a:xfrm>
          <a:custGeom>
            <a:avLst/>
            <a:gdLst/>
            <a:ahLst/>
            <a:cxnLst/>
            <a:rect l="l" t="t" r="r" b="b"/>
            <a:pathLst>
              <a:path w="629677" h="648544">
                <a:moveTo>
                  <a:pt x="0" y="0"/>
                </a:moveTo>
                <a:lnTo>
                  <a:pt x="629677" y="0"/>
                </a:lnTo>
                <a:lnTo>
                  <a:pt x="629677" y="648544"/>
                </a:lnTo>
                <a:lnTo>
                  <a:pt x="0" y="6485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687996" y="4532626"/>
            <a:ext cx="1176367" cy="1262901"/>
          </a:xfrm>
          <a:custGeom>
            <a:avLst/>
            <a:gdLst/>
            <a:ahLst/>
            <a:cxnLst/>
            <a:rect l="l" t="t" r="r" b="b"/>
            <a:pathLst>
              <a:path w="1176367" h="1262901">
                <a:moveTo>
                  <a:pt x="0" y="0"/>
                </a:moveTo>
                <a:lnTo>
                  <a:pt x="1176367" y="0"/>
                </a:lnTo>
                <a:lnTo>
                  <a:pt x="1176367" y="1262901"/>
                </a:lnTo>
                <a:lnTo>
                  <a:pt x="0" y="12629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695675" y="7004799"/>
            <a:ext cx="1282766" cy="1262901"/>
          </a:xfrm>
          <a:custGeom>
            <a:avLst/>
            <a:gdLst/>
            <a:ahLst/>
            <a:cxnLst/>
            <a:rect l="l" t="t" r="r" b="b"/>
            <a:pathLst>
              <a:path w="1282766" h="1262901">
                <a:moveTo>
                  <a:pt x="0" y="0"/>
                </a:moveTo>
                <a:lnTo>
                  <a:pt x="1282766" y="0"/>
                </a:lnTo>
                <a:lnTo>
                  <a:pt x="1282766" y="1262901"/>
                </a:lnTo>
                <a:lnTo>
                  <a:pt x="0" y="126290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1296461" y="1802242"/>
            <a:ext cx="629677" cy="648544"/>
          </a:xfrm>
          <a:custGeom>
            <a:avLst/>
            <a:gdLst/>
            <a:ahLst/>
            <a:cxnLst/>
            <a:rect l="l" t="t" r="r" b="b"/>
            <a:pathLst>
              <a:path w="629677" h="648544">
                <a:moveTo>
                  <a:pt x="0" y="0"/>
                </a:moveTo>
                <a:lnTo>
                  <a:pt x="629677" y="0"/>
                </a:lnTo>
                <a:lnTo>
                  <a:pt x="629677" y="648544"/>
                </a:lnTo>
                <a:lnTo>
                  <a:pt x="0" y="6485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671063" y="2106805"/>
            <a:ext cx="931816" cy="1262901"/>
          </a:xfrm>
          <a:custGeom>
            <a:avLst/>
            <a:gdLst/>
            <a:ahLst/>
            <a:cxnLst/>
            <a:rect l="l" t="t" r="r" b="b"/>
            <a:pathLst>
              <a:path w="931816" h="1262901">
                <a:moveTo>
                  <a:pt x="0" y="0"/>
                </a:moveTo>
                <a:lnTo>
                  <a:pt x="931816" y="0"/>
                </a:lnTo>
                <a:lnTo>
                  <a:pt x="931816" y="1262901"/>
                </a:lnTo>
                <a:lnTo>
                  <a:pt x="0" y="12629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2" name="TextBox 12"/>
          <p:cNvSpPr txBox="1"/>
          <p:nvPr/>
        </p:nvSpPr>
        <p:spPr>
          <a:xfrm>
            <a:off x="2193362" y="5003443"/>
            <a:ext cx="11199175" cy="697692"/>
          </a:xfrm>
          <a:prstGeom prst="rect">
            <a:avLst/>
          </a:prstGeom>
        </p:spPr>
        <p:txBody>
          <a:bodyPr wrap="square" lIns="0" tIns="0" rIns="0" bIns="0" rtlCol="0" anchor="t">
            <a:spAutoFit/>
          </a:bodyPr>
          <a:lstStyle/>
          <a:p>
            <a:pPr marL="457200" indent="-457200" algn="l">
              <a:lnSpc>
                <a:spcPts val="2800"/>
              </a:lnSpc>
              <a:spcBef>
                <a:spcPct val="0"/>
              </a:spcBef>
              <a:buAutoNum type="arabicPeriod"/>
            </a:pPr>
            <a:r>
              <a:rPr lang="en-US" sz="2000" dirty="0">
                <a:solidFill>
                  <a:srgbClr val="1C0E04"/>
                </a:solidFill>
                <a:latin typeface="Playpen Sans"/>
                <a:ea typeface="Playpen Sans"/>
                <a:cs typeface="Playpen Sans"/>
                <a:sym typeface="Playpen Sans"/>
              </a:rPr>
              <a:t>Node.js and Express.js: Handle server-side logic, API development and others.</a:t>
            </a:r>
          </a:p>
          <a:p>
            <a:pPr marL="457200" indent="-457200" algn="l">
              <a:lnSpc>
                <a:spcPts val="2800"/>
              </a:lnSpc>
              <a:spcBef>
                <a:spcPct val="0"/>
              </a:spcBef>
              <a:buAutoNum type="arabicPeriod"/>
            </a:pPr>
            <a:r>
              <a:rPr lang="en-US" sz="2000" dirty="0">
                <a:solidFill>
                  <a:srgbClr val="1C0E04"/>
                </a:solidFill>
                <a:latin typeface="Playpen Sans"/>
                <a:ea typeface="Playpen Sans"/>
                <a:cs typeface="Playpen Sans"/>
                <a:sym typeface="Playpen Sans"/>
              </a:rPr>
              <a:t>MySQL: A relational database used to store and manage data.</a:t>
            </a:r>
          </a:p>
        </p:txBody>
      </p:sp>
      <p:sp>
        <p:nvSpPr>
          <p:cNvPr id="13" name="TextBox 13"/>
          <p:cNvSpPr txBox="1"/>
          <p:nvPr/>
        </p:nvSpPr>
        <p:spPr>
          <a:xfrm>
            <a:off x="2188584" y="7463044"/>
            <a:ext cx="11415456" cy="338619"/>
          </a:xfrm>
          <a:prstGeom prst="rect">
            <a:avLst/>
          </a:prstGeom>
        </p:spPr>
        <p:txBody>
          <a:bodyPr wrap="square" lIns="0" tIns="0" rIns="0" bIns="0" rtlCol="0" anchor="t">
            <a:spAutoFit/>
          </a:bodyPr>
          <a:lstStyle/>
          <a:p>
            <a:pPr algn="l">
              <a:lnSpc>
                <a:spcPts val="2800"/>
              </a:lnSpc>
              <a:spcBef>
                <a:spcPct val="0"/>
              </a:spcBef>
            </a:pPr>
            <a:r>
              <a:rPr lang="en-US" sz="2000" dirty="0">
                <a:solidFill>
                  <a:srgbClr val="1C0E04"/>
                </a:solidFill>
                <a:latin typeface="Playpen Sans"/>
                <a:ea typeface="Playpen Sans"/>
                <a:cs typeface="Playpen Sans"/>
                <a:sym typeface="Playpen Sans"/>
              </a:rPr>
              <a:t>Firebase Authentication: Used for secure user authentication.</a:t>
            </a:r>
          </a:p>
        </p:txBody>
      </p:sp>
      <p:sp>
        <p:nvSpPr>
          <p:cNvPr id="14" name="TextBox 14"/>
          <p:cNvSpPr txBox="1"/>
          <p:nvPr/>
        </p:nvSpPr>
        <p:spPr>
          <a:xfrm>
            <a:off x="2193362" y="4570368"/>
            <a:ext cx="3539792" cy="349250"/>
          </a:xfrm>
          <a:prstGeom prst="rect">
            <a:avLst/>
          </a:prstGeom>
        </p:spPr>
        <p:txBody>
          <a:bodyPr lIns="0" tIns="0" rIns="0" bIns="0" rtlCol="0" anchor="t">
            <a:spAutoFit/>
          </a:bodyPr>
          <a:lstStyle/>
          <a:p>
            <a:pPr algn="l">
              <a:lnSpc>
                <a:spcPts val="2800"/>
              </a:lnSpc>
              <a:spcBef>
                <a:spcPct val="0"/>
              </a:spcBef>
            </a:pPr>
            <a:r>
              <a:rPr lang="en-US" sz="2000" b="1" dirty="0">
                <a:solidFill>
                  <a:srgbClr val="1C0E04"/>
                </a:solidFill>
                <a:latin typeface="Playpen Sans Bold"/>
                <a:ea typeface="Playpen Sans Bold"/>
                <a:cs typeface="Playpen Sans Bold"/>
                <a:sym typeface="Playpen Sans Bold"/>
              </a:rPr>
              <a:t>Backend</a:t>
            </a:r>
          </a:p>
        </p:txBody>
      </p:sp>
      <p:sp>
        <p:nvSpPr>
          <p:cNvPr id="15" name="TextBox 15"/>
          <p:cNvSpPr txBox="1"/>
          <p:nvPr/>
        </p:nvSpPr>
        <p:spPr>
          <a:xfrm>
            <a:off x="2180117" y="6975716"/>
            <a:ext cx="3539792" cy="349250"/>
          </a:xfrm>
          <a:prstGeom prst="rect">
            <a:avLst/>
          </a:prstGeom>
        </p:spPr>
        <p:txBody>
          <a:bodyPr lIns="0" tIns="0" rIns="0" bIns="0" rtlCol="0" anchor="t">
            <a:spAutoFit/>
          </a:bodyPr>
          <a:lstStyle/>
          <a:p>
            <a:pPr algn="l">
              <a:lnSpc>
                <a:spcPts val="2800"/>
              </a:lnSpc>
              <a:spcBef>
                <a:spcPct val="0"/>
              </a:spcBef>
            </a:pPr>
            <a:r>
              <a:rPr lang="en-US" sz="2000" b="1" dirty="0">
                <a:solidFill>
                  <a:srgbClr val="1C0E04"/>
                </a:solidFill>
                <a:latin typeface="Playpen Sans Bold"/>
                <a:ea typeface="Playpen Sans Bold"/>
                <a:cs typeface="Playpen Sans Bold"/>
                <a:sym typeface="Playpen Sans Bold"/>
              </a:rPr>
              <a:t>Authentication</a:t>
            </a:r>
          </a:p>
        </p:txBody>
      </p:sp>
      <p:sp>
        <p:nvSpPr>
          <p:cNvPr id="17" name="TextBox 17"/>
          <p:cNvSpPr txBox="1"/>
          <p:nvPr/>
        </p:nvSpPr>
        <p:spPr>
          <a:xfrm>
            <a:off x="2193362" y="2088309"/>
            <a:ext cx="3539792" cy="349250"/>
          </a:xfrm>
          <a:prstGeom prst="rect">
            <a:avLst/>
          </a:prstGeom>
        </p:spPr>
        <p:txBody>
          <a:bodyPr lIns="0" tIns="0" rIns="0" bIns="0" rtlCol="0" anchor="t">
            <a:spAutoFit/>
          </a:bodyPr>
          <a:lstStyle/>
          <a:p>
            <a:pPr algn="l">
              <a:lnSpc>
                <a:spcPts val="2800"/>
              </a:lnSpc>
              <a:spcBef>
                <a:spcPct val="0"/>
              </a:spcBef>
            </a:pPr>
            <a:r>
              <a:rPr lang="en-US" sz="2000" b="1" dirty="0">
                <a:solidFill>
                  <a:srgbClr val="1C0E04"/>
                </a:solidFill>
                <a:latin typeface="Playpen Sans Bold"/>
                <a:ea typeface="Playpen Sans Bold"/>
                <a:cs typeface="Playpen Sans Bold"/>
                <a:sym typeface="Playpen Sans Bold"/>
              </a:rPr>
              <a:t>Frontend</a:t>
            </a:r>
          </a:p>
        </p:txBody>
      </p:sp>
      <p:sp>
        <p:nvSpPr>
          <p:cNvPr id="21" name="Freeform 21"/>
          <p:cNvSpPr/>
          <p:nvPr/>
        </p:nvSpPr>
        <p:spPr>
          <a:xfrm rot="-5400000">
            <a:off x="5317072" y="8566956"/>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11">
              <a:alphaModFix amt="19999"/>
            </a:blip>
            <a:stretch>
              <a:fillRect/>
            </a:stretch>
          </a:blipFill>
        </p:spPr>
      </p:sp>
      <p:sp>
        <p:nvSpPr>
          <p:cNvPr id="22" name="TextBox 8">
            <a:extLst>
              <a:ext uri="{FF2B5EF4-FFF2-40B4-BE49-F238E27FC236}">
                <a16:creationId xmlns:a16="http://schemas.microsoft.com/office/drawing/2014/main" id="{A9A1A060-A2B4-8783-E504-E07FE7320680}"/>
              </a:ext>
            </a:extLst>
          </p:cNvPr>
          <p:cNvSpPr txBox="1"/>
          <p:nvPr/>
        </p:nvSpPr>
        <p:spPr>
          <a:xfrm>
            <a:off x="530251" y="251233"/>
            <a:ext cx="12604023" cy="1068754"/>
          </a:xfrm>
          <a:prstGeom prst="rect">
            <a:avLst/>
          </a:prstGeom>
        </p:spPr>
        <p:txBody>
          <a:bodyPr lIns="0" tIns="0" rIns="0" bIns="0" rtlCol="0" anchor="t">
            <a:spAutoFit/>
          </a:bodyPr>
          <a:lstStyle/>
          <a:p>
            <a:pPr marL="0" lvl="0" indent="0" algn="l">
              <a:lnSpc>
                <a:spcPts val="8999"/>
              </a:lnSpc>
            </a:pPr>
            <a:r>
              <a:rPr lang="en-US" sz="6000" u="none" strike="noStrike" spc="89" dirty="0">
                <a:solidFill>
                  <a:srgbClr val="915833">
                    <a:alpha val="80000"/>
                  </a:srgbClr>
                </a:solidFill>
                <a:latin typeface="+mj-lt"/>
                <a:ea typeface="More Sugar"/>
                <a:cs typeface="More Sugar"/>
                <a:sym typeface="More Sugar"/>
              </a:rPr>
              <a:t>Technologies</a:t>
            </a:r>
          </a:p>
        </p:txBody>
      </p:sp>
      <p:sp>
        <p:nvSpPr>
          <p:cNvPr id="24" name="TextBox 13">
            <a:extLst>
              <a:ext uri="{FF2B5EF4-FFF2-40B4-BE49-F238E27FC236}">
                <a16:creationId xmlns:a16="http://schemas.microsoft.com/office/drawing/2014/main" id="{D1D5CD96-55BF-54D1-D0CB-56BDBDD88C5E}"/>
              </a:ext>
            </a:extLst>
          </p:cNvPr>
          <p:cNvSpPr txBox="1"/>
          <p:nvPr/>
        </p:nvSpPr>
        <p:spPr>
          <a:xfrm>
            <a:off x="2188584" y="2540808"/>
            <a:ext cx="10841616" cy="697692"/>
          </a:xfrm>
          <a:prstGeom prst="rect">
            <a:avLst/>
          </a:prstGeom>
        </p:spPr>
        <p:txBody>
          <a:bodyPr wrap="square" lIns="0" tIns="0" rIns="0" bIns="0" rtlCol="0" anchor="t">
            <a:spAutoFit/>
          </a:bodyPr>
          <a:lstStyle/>
          <a:p>
            <a:pPr marL="457200" indent="-457200" algn="l">
              <a:lnSpc>
                <a:spcPts val="2800"/>
              </a:lnSpc>
              <a:spcBef>
                <a:spcPct val="0"/>
              </a:spcBef>
              <a:buAutoNum type="arabicPeriod"/>
            </a:pPr>
            <a:r>
              <a:rPr lang="en-US" sz="2000" dirty="0">
                <a:solidFill>
                  <a:srgbClr val="1C0E04"/>
                </a:solidFill>
                <a:latin typeface="Playpen Sans"/>
                <a:ea typeface="Playpen Sans"/>
                <a:cs typeface="Playpen Sans"/>
                <a:sym typeface="Playpen Sans"/>
              </a:rPr>
              <a:t>ReactJS : Building the user interface for both students and admins.</a:t>
            </a:r>
          </a:p>
          <a:p>
            <a:pPr marL="457200" indent="-457200" algn="l">
              <a:lnSpc>
                <a:spcPts val="2800"/>
              </a:lnSpc>
              <a:spcBef>
                <a:spcPct val="0"/>
              </a:spcBef>
              <a:buAutoNum type="arabicPeriod"/>
            </a:pPr>
            <a:r>
              <a:rPr lang="en-US" sz="2000" dirty="0">
                <a:solidFill>
                  <a:srgbClr val="1C0E04"/>
                </a:solidFill>
                <a:latin typeface="Playpen Sans"/>
                <a:ea typeface="Playpen Sans"/>
                <a:cs typeface="Playpen Sans"/>
                <a:sym typeface="Playpen Sans"/>
              </a:rPr>
              <a:t>Material-UI: Framework for designing modern, user-friendly, and accessible UI</a:t>
            </a:r>
          </a:p>
        </p:txBody>
      </p:sp>
      <p:sp>
        <p:nvSpPr>
          <p:cNvPr id="25" name="Freeform 6">
            <a:extLst>
              <a:ext uri="{FF2B5EF4-FFF2-40B4-BE49-F238E27FC236}">
                <a16:creationId xmlns:a16="http://schemas.microsoft.com/office/drawing/2014/main" id="{2EE2B76D-CA7F-F13F-57CE-C2312337DB1A}"/>
              </a:ext>
            </a:extLst>
          </p:cNvPr>
          <p:cNvSpPr/>
          <p:nvPr/>
        </p:nvSpPr>
        <p:spPr>
          <a:xfrm rot="19215648">
            <a:off x="14992877" y="607158"/>
            <a:ext cx="2154484" cy="2582237"/>
          </a:xfrm>
          <a:custGeom>
            <a:avLst/>
            <a:gdLst/>
            <a:ahLst/>
            <a:cxnLst/>
            <a:rect l="l" t="t" r="r" b="b"/>
            <a:pathLst>
              <a:path w="3761117" h="4114800">
                <a:moveTo>
                  <a:pt x="0" y="0"/>
                </a:moveTo>
                <a:lnTo>
                  <a:pt x="3761117" y="0"/>
                </a:lnTo>
                <a:lnTo>
                  <a:pt x="3761117"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dirty="0"/>
          </a:p>
        </p:txBody>
      </p:sp>
      <p:sp>
        <p:nvSpPr>
          <p:cNvPr id="26" name="Freeform 7">
            <a:extLst>
              <a:ext uri="{FF2B5EF4-FFF2-40B4-BE49-F238E27FC236}">
                <a16:creationId xmlns:a16="http://schemas.microsoft.com/office/drawing/2014/main" id="{6ABD67FD-1078-E4F7-08AB-7DB862027663}"/>
              </a:ext>
            </a:extLst>
          </p:cNvPr>
          <p:cNvSpPr/>
          <p:nvPr/>
        </p:nvSpPr>
        <p:spPr>
          <a:xfrm rot="5115672">
            <a:off x="16015848" y="454179"/>
            <a:ext cx="2079270" cy="2357848"/>
          </a:xfrm>
          <a:custGeom>
            <a:avLst/>
            <a:gdLst/>
            <a:ahLst/>
            <a:cxnLst/>
            <a:rect l="l" t="t" r="r" b="b"/>
            <a:pathLst>
              <a:path w="2451947" h="3151953">
                <a:moveTo>
                  <a:pt x="0" y="0"/>
                </a:moveTo>
                <a:lnTo>
                  <a:pt x="2451947" y="0"/>
                </a:lnTo>
                <a:lnTo>
                  <a:pt x="2451947" y="3151952"/>
                </a:lnTo>
                <a:lnTo>
                  <a:pt x="0" y="3151952"/>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7" grpId="0"/>
      <p:bldP spid="24" grpId="0"/>
      <p:bldP spid="25" grpId="0" animBg="1"/>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rot="-5400000">
            <a:off x="16346406" y="6739644"/>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4" name="Freeform 4"/>
          <p:cNvSpPr/>
          <p:nvPr/>
        </p:nvSpPr>
        <p:spPr>
          <a:xfrm rot="-5400000" flipV="1">
            <a:off x="-6402740" y="6739644"/>
            <a:ext cx="8344335" cy="8229600"/>
          </a:xfrm>
          <a:custGeom>
            <a:avLst/>
            <a:gdLst/>
            <a:ahLst/>
            <a:cxnLst/>
            <a:rect l="l" t="t" r="r" b="b"/>
            <a:pathLst>
              <a:path w="8344335" h="8229600">
                <a:moveTo>
                  <a:pt x="0" y="8229600"/>
                </a:moveTo>
                <a:lnTo>
                  <a:pt x="8344334" y="8229600"/>
                </a:lnTo>
                <a:lnTo>
                  <a:pt x="8344334" y="0"/>
                </a:lnTo>
                <a:lnTo>
                  <a:pt x="0" y="0"/>
                </a:lnTo>
                <a:lnTo>
                  <a:pt x="0" y="8229600"/>
                </a:lnTo>
                <a:close/>
              </a:path>
            </a:pathLst>
          </a:custGeom>
          <a:blipFill>
            <a:blip r:embed="rId3">
              <a:alphaModFix amt="19999"/>
            </a:blip>
            <a:stretch>
              <a:fillRect/>
            </a:stretch>
          </a:blipFill>
        </p:spPr>
      </p:sp>
      <p:sp>
        <p:nvSpPr>
          <p:cNvPr id="5" name="AutoShape 5"/>
          <p:cNvSpPr/>
          <p:nvPr/>
        </p:nvSpPr>
        <p:spPr>
          <a:xfrm>
            <a:off x="1884227" y="4033857"/>
            <a:ext cx="14519546" cy="0"/>
          </a:xfrm>
          <a:prstGeom prst="line">
            <a:avLst/>
          </a:prstGeom>
          <a:ln w="19050" cap="rnd">
            <a:solidFill>
              <a:srgbClr val="1C0E04"/>
            </a:solidFill>
            <a:prstDash val="sysDash"/>
            <a:headEnd type="none" w="sm" len="sm"/>
            <a:tailEnd type="none" w="sm" len="sm"/>
          </a:ln>
        </p:spPr>
        <p:txBody>
          <a:bodyPr/>
          <a:lstStyle/>
          <a:p>
            <a:endParaRPr lang="en-US" dirty="0"/>
          </a:p>
        </p:txBody>
      </p:sp>
      <p:sp>
        <p:nvSpPr>
          <p:cNvPr id="6" name="AutoShape 6"/>
          <p:cNvSpPr/>
          <p:nvPr/>
        </p:nvSpPr>
        <p:spPr>
          <a:xfrm>
            <a:off x="1884227" y="4934204"/>
            <a:ext cx="14519546" cy="0"/>
          </a:xfrm>
          <a:prstGeom prst="line">
            <a:avLst/>
          </a:prstGeom>
          <a:ln w="19050" cap="rnd">
            <a:solidFill>
              <a:srgbClr val="1C0E04"/>
            </a:solidFill>
            <a:prstDash val="sysDash"/>
            <a:headEnd type="none" w="sm" len="sm"/>
            <a:tailEnd type="none" w="sm" len="sm"/>
          </a:ln>
        </p:spPr>
      </p:sp>
      <p:sp>
        <p:nvSpPr>
          <p:cNvPr id="7" name="AutoShape 7"/>
          <p:cNvSpPr/>
          <p:nvPr/>
        </p:nvSpPr>
        <p:spPr>
          <a:xfrm>
            <a:off x="1884227" y="5834552"/>
            <a:ext cx="14519546" cy="0"/>
          </a:xfrm>
          <a:prstGeom prst="line">
            <a:avLst/>
          </a:prstGeom>
          <a:ln w="19050" cap="rnd">
            <a:solidFill>
              <a:srgbClr val="1C0E04"/>
            </a:solidFill>
            <a:prstDash val="sysDash"/>
            <a:headEnd type="none" w="sm" len="sm"/>
            <a:tailEnd type="none" w="sm" len="sm"/>
          </a:ln>
        </p:spPr>
      </p:sp>
      <p:sp>
        <p:nvSpPr>
          <p:cNvPr id="8" name="AutoShape 8"/>
          <p:cNvSpPr/>
          <p:nvPr/>
        </p:nvSpPr>
        <p:spPr>
          <a:xfrm>
            <a:off x="1884227" y="6734899"/>
            <a:ext cx="14519546" cy="0"/>
          </a:xfrm>
          <a:prstGeom prst="line">
            <a:avLst/>
          </a:prstGeom>
          <a:ln w="19050" cap="rnd">
            <a:solidFill>
              <a:srgbClr val="1C0E04"/>
            </a:solidFill>
            <a:prstDash val="sysDash"/>
            <a:headEnd type="none" w="sm" len="sm"/>
            <a:tailEnd type="none" w="sm" len="sm"/>
          </a:ln>
        </p:spPr>
      </p:sp>
      <p:sp>
        <p:nvSpPr>
          <p:cNvPr id="9" name="AutoShape 9"/>
          <p:cNvSpPr/>
          <p:nvPr/>
        </p:nvSpPr>
        <p:spPr>
          <a:xfrm>
            <a:off x="1884227" y="7635246"/>
            <a:ext cx="14519546" cy="0"/>
          </a:xfrm>
          <a:prstGeom prst="line">
            <a:avLst/>
          </a:prstGeom>
          <a:ln w="19050" cap="rnd">
            <a:solidFill>
              <a:srgbClr val="1C0E04"/>
            </a:solidFill>
            <a:prstDash val="sysDash"/>
            <a:headEnd type="none" w="sm" len="sm"/>
            <a:tailEnd type="none" w="sm" len="sm"/>
          </a:ln>
        </p:spPr>
      </p:sp>
      <p:sp>
        <p:nvSpPr>
          <p:cNvPr id="10" name="AutoShape 10"/>
          <p:cNvSpPr/>
          <p:nvPr/>
        </p:nvSpPr>
        <p:spPr>
          <a:xfrm>
            <a:off x="1884227" y="8535594"/>
            <a:ext cx="14519546" cy="0"/>
          </a:xfrm>
          <a:prstGeom prst="line">
            <a:avLst/>
          </a:prstGeom>
          <a:ln w="19050" cap="rnd">
            <a:solidFill>
              <a:srgbClr val="1C0E04"/>
            </a:solidFill>
            <a:prstDash val="sysDash"/>
            <a:headEnd type="none" w="sm" len="sm"/>
            <a:tailEnd type="none" w="sm" len="sm"/>
          </a:ln>
        </p:spPr>
      </p:sp>
      <p:sp>
        <p:nvSpPr>
          <p:cNvPr id="11" name="Freeform 11"/>
          <p:cNvSpPr/>
          <p:nvPr/>
        </p:nvSpPr>
        <p:spPr>
          <a:xfrm>
            <a:off x="15382025" y="1733431"/>
            <a:ext cx="2512367" cy="1448037"/>
          </a:xfrm>
          <a:custGeom>
            <a:avLst/>
            <a:gdLst/>
            <a:ahLst/>
            <a:cxnLst/>
            <a:rect l="l" t="t" r="r" b="b"/>
            <a:pathLst>
              <a:path w="2512367" h="1448037">
                <a:moveTo>
                  <a:pt x="0" y="0"/>
                </a:moveTo>
                <a:lnTo>
                  <a:pt x="2512367" y="0"/>
                </a:lnTo>
                <a:lnTo>
                  <a:pt x="2512367" y="1448038"/>
                </a:lnTo>
                <a:lnTo>
                  <a:pt x="0" y="144803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2" name="Freeform 12"/>
          <p:cNvSpPr/>
          <p:nvPr/>
        </p:nvSpPr>
        <p:spPr>
          <a:xfrm>
            <a:off x="583175" y="1407307"/>
            <a:ext cx="2602104" cy="1774162"/>
          </a:xfrm>
          <a:custGeom>
            <a:avLst/>
            <a:gdLst/>
            <a:ahLst/>
            <a:cxnLst/>
            <a:rect l="l" t="t" r="r" b="b"/>
            <a:pathLst>
              <a:path w="2602104" h="1774162">
                <a:moveTo>
                  <a:pt x="0" y="0"/>
                </a:moveTo>
                <a:lnTo>
                  <a:pt x="2602104" y="0"/>
                </a:lnTo>
                <a:lnTo>
                  <a:pt x="2602104" y="1774162"/>
                </a:lnTo>
                <a:lnTo>
                  <a:pt x="0" y="177416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3" name="TextBox 13"/>
          <p:cNvSpPr txBox="1"/>
          <p:nvPr/>
        </p:nvSpPr>
        <p:spPr>
          <a:xfrm>
            <a:off x="4965469" y="2019419"/>
            <a:ext cx="8357062" cy="1162050"/>
          </a:xfrm>
          <a:prstGeom prst="rect">
            <a:avLst/>
          </a:prstGeom>
        </p:spPr>
        <p:txBody>
          <a:bodyPr lIns="0" tIns="0" rIns="0" bIns="0" rtlCol="0" anchor="t">
            <a:spAutoFit/>
          </a:bodyPr>
          <a:lstStyle/>
          <a:p>
            <a:pPr marL="0" lvl="0" indent="0" algn="ctr">
              <a:lnSpc>
                <a:spcPts val="9000"/>
              </a:lnSpc>
              <a:spcBef>
                <a:spcPct val="0"/>
              </a:spcBef>
            </a:pPr>
            <a:r>
              <a:rPr lang="en-US" sz="7500" u="none" strike="noStrike" spc="89" dirty="0">
                <a:solidFill>
                  <a:srgbClr val="915833">
                    <a:alpha val="80000"/>
                  </a:srgbClr>
                </a:solidFill>
                <a:latin typeface="More Sugar"/>
                <a:ea typeface="More Sugar"/>
                <a:cs typeface="More Sugar"/>
                <a:sym typeface="More Sugar"/>
              </a:rPr>
              <a:t>Q &amp; A</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dirty="0"/>
          </a:p>
        </p:txBody>
      </p:sp>
      <p:sp>
        <p:nvSpPr>
          <p:cNvPr id="12" name="Freeform 12"/>
          <p:cNvSpPr/>
          <p:nvPr/>
        </p:nvSpPr>
        <p:spPr>
          <a:xfrm rot="-5400000">
            <a:off x="15207075" y="-1039543"/>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13" name="Freeform 13"/>
          <p:cNvSpPr/>
          <p:nvPr/>
        </p:nvSpPr>
        <p:spPr>
          <a:xfrm rot="-5400000">
            <a:off x="-4172167" y="7747535"/>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sp>
      <p:sp>
        <p:nvSpPr>
          <p:cNvPr id="14" name="TextBox 9">
            <a:extLst>
              <a:ext uri="{FF2B5EF4-FFF2-40B4-BE49-F238E27FC236}">
                <a16:creationId xmlns:a16="http://schemas.microsoft.com/office/drawing/2014/main" id="{73392126-DB8C-F9C7-46EF-49DA620DB52F}"/>
              </a:ext>
            </a:extLst>
          </p:cNvPr>
          <p:cNvSpPr txBox="1"/>
          <p:nvPr/>
        </p:nvSpPr>
        <p:spPr>
          <a:xfrm>
            <a:off x="1" y="4076700"/>
            <a:ext cx="18288000" cy="1872307"/>
          </a:xfrm>
          <a:prstGeom prst="rect">
            <a:avLst/>
          </a:prstGeom>
        </p:spPr>
        <p:txBody>
          <a:bodyPr wrap="square" lIns="0" tIns="0" rIns="0" bIns="0" rtlCol="0" anchor="t">
            <a:spAutoFit/>
          </a:bodyPr>
          <a:lstStyle/>
          <a:p>
            <a:pPr marL="0" lvl="0" indent="0" algn="ctr">
              <a:lnSpc>
                <a:spcPts val="14634"/>
              </a:lnSpc>
            </a:pPr>
            <a:r>
              <a:rPr lang="en-US" sz="12195" spc="146" dirty="0">
                <a:solidFill>
                  <a:srgbClr val="915833">
                    <a:alpha val="80000"/>
                  </a:srgbClr>
                </a:solidFill>
                <a:latin typeface="Calibri (MS)"/>
                <a:ea typeface="Calibri (MS)"/>
                <a:cs typeface="Calibri (MS)"/>
                <a:sym typeface="Calibri (MS)"/>
              </a:rPr>
              <a:t>Thank you!</a:t>
            </a:r>
          </a:p>
        </p:txBody>
      </p:sp>
      <p:sp>
        <p:nvSpPr>
          <p:cNvPr id="15" name="Freeform 3">
            <a:extLst>
              <a:ext uri="{FF2B5EF4-FFF2-40B4-BE49-F238E27FC236}">
                <a16:creationId xmlns:a16="http://schemas.microsoft.com/office/drawing/2014/main" id="{41A46FFA-CCD6-CC85-F610-4C34CF5DA330}"/>
              </a:ext>
            </a:extLst>
          </p:cNvPr>
          <p:cNvSpPr/>
          <p:nvPr/>
        </p:nvSpPr>
        <p:spPr>
          <a:xfrm>
            <a:off x="11353800" y="5143500"/>
            <a:ext cx="3144100" cy="2189437"/>
          </a:xfrm>
          <a:custGeom>
            <a:avLst/>
            <a:gdLst/>
            <a:ahLst/>
            <a:cxnLst/>
            <a:rect l="l" t="t" r="r" b="b"/>
            <a:pathLst>
              <a:path w="3144100" h="2189437">
                <a:moveTo>
                  <a:pt x="0" y="0"/>
                </a:moveTo>
                <a:lnTo>
                  <a:pt x="3144100" y="0"/>
                </a:lnTo>
                <a:lnTo>
                  <a:pt x="3144100" y="2189437"/>
                </a:lnTo>
                <a:lnTo>
                  <a:pt x="0" y="218943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TotalTime>
  <Words>336</Words>
  <Application>Microsoft Office PowerPoint</Application>
  <PresentationFormat>Custom</PresentationFormat>
  <Paragraphs>45</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Calibri (MS) Bold</vt:lpstr>
      <vt:lpstr>Playpen Sans Bold</vt:lpstr>
      <vt:lpstr>More Sugar</vt:lpstr>
      <vt:lpstr>Canva Sans</vt:lpstr>
      <vt:lpstr>Arial</vt:lpstr>
      <vt:lpstr>Playpen Sans</vt:lpstr>
      <vt:lpstr>Calibri</vt:lpstr>
      <vt:lpstr>Calibri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cp:lastModifiedBy>Borhan Uddin</cp:lastModifiedBy>
  <cp:revision>18</cp:revision>
  <dcterms:created xsi:type="dcterms:W3CDTF">2006-08-16T00:00:00Z</dcterms:created>
  <dcterms:modified xsi:type="dcterms:W3CDTF">2024-09-28T15:58:52Z</dcterms:modified>
  <dc:identifier>DAGR7eYpP7o</dc:identifier>
</cp:coreProperties>
</file>